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ink/ink14.xml" ContentType="application/inkml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6.xml" ContentType="application/inkml+xml"/>
  <Override PartName="/ppt/ink/ink5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6" r:id="rId9"/>
    <p:sldId id="295" r:id="rId10"/>
    <p:sldId id="288" r:id="rId11"/>
    <p:sldId id="296" r:id="rId12"/>
    <p:sldId id="297" r:id="rId13"/>
    <p:sldId id="269" r:id="rId14"/>
    <p:sldId id="274" r:id="rId15"/>
    <p:sldId id="270" r:id="rId16"/>
    <p:sldId id="273" r:id="rId17"/>
    <p:sldId id="275" r:id="rId18"/>
    <p:sldId id="276" r:id="rId19"/>
    <p:sldId id="286" r:id="rId20"/>
    <p:sldId id="277" r:id="rId21"/>
    <p:sldId id="271" r:id="rId22"/>
    <p:sldId id="289" r:id="rId23"/>
    <p:sldId id="290" r:id="rId24"/>
    <p:sldId id="287" r:id="rId25"/>
    <p:sldId id="293" r:id="rId26"/>
    <p:sldId id="292" r:id="rId27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6659" autoAdjust="0"/>
  </p:normalViewPr>
  <p:slideViewPr>
    <p:cSldViewPr snapToGrid="0">
      <p:cViewPr varScale="1">
        <p:scale>
          <a:sx n="89" d="100"/>
          <a:sy n="89" d="100"/>
        </p:scale>
        <p:origin x="891" y="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A29A816-8C34-CCD8-D50F-CD05A3755A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24A9CC-D758-9142-64D5-0579BDD0E6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4041FC8D-C928-4C61-A077-6A266AE05CFF}" type="datetimeFigureOut">
              <a:rPr lang="fr-CH" smtClean="0"/>
              <a:t>13.05.2023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8A0446-CA93-88BB-060F-AB65F281CB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E81D56-8498-EB67-525C-DD5CF714CB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3" y="9721106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D76B5B4C-D209-4DF1-9775-41EACB94DCE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294943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6T13:14:03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24575,'1'5'0,"0"-1"0,1 1 0,0-1 0,-1 1 0,2-1 0,-1 0 0,0 0 0,1 0 0,0 0 0,0 0 0,0-1 0,7 7 0,0 1 0,36 36 0,2-1 0,68 49 0,12 12 0,201 161 0,-223-193 0,-3 4 0,102 103 0,-180-159 0,1-2 0,1-1 0,1-1 0,0-1 0,36 16 0,-24-13 0,71 50 0,224 169 0,-291-207 0,-2 2 0,73 78 0,-17-15 0,196 199 0,-193-192 0,-45-43 0,-29-30 0,-3 1 0,0 2 0,-2 0 0,-2 1 0,19 46 0,-14-30 0,56 88 0,108 155 0,-169-266 0,0 1 0,-3 1 0,0 1 0,22 61 0,-3 8 0,-16-52 0,-3 1 0,-2 0 0,-2 1 0,7 59 0,-16-77-455,1 0 0,16 54 0,-9-48-6371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6T18:32:20.8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5015 24575,'3'-48'0,"2"1"0,2 0 0,27-90 0,-19 79 0,61-199 0,143-326 0,-97 328 0,-29 65 0,63-130 0,98-235 0,100-502 0,-333 972 0,-3-1 0,7-102 0,-5-174 0,-7 96 0,18 20 134,-4 56-1633,-23 153-5327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15:42:01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24575,'1'3'0,"0"1"0,0-1 0,0 1 0,1-1 0,-1 1 0,1-1 0,0 0 0,0 0 0,0 0 0,0 0 0,6 5 0,0 1 0,10 12 0,1-1 0,1 0 0,1-1 0,29 20 0,101 58 0,-69-46 0,162 120 0,-193-129 0,-2 2 0,67 77 0,-50-51 0,2-4 0,109 81 0,-81-69 0,97 67 0,29 26 0,-120-67 0,5 3 0,-62-65 0,45 56 0,-17-18 0,-35-38-273,-3 1 0,-1 2 0,-2 1 0,46 90 0,-65-112-6553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15:42:04.5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2472 24575,'3'0'0,"0"-1"0,0 0 0,0 1 0,0-1 0,0 0 0,0 0 0,0-1 0,0 1 0,-1-1 0,1 1 0,-1-1 0,1 0 0,-1 0 0,1 0 0,2-4 0,32-40 0,-31 37 0,140-235 0,-95 151 0,11-21 0,89-144 0,55-17 0,-119 163 0,254-303 0,-306 378 0,41-32 0,-49 46 0,-1-1 0,-1-1 0,-1-1 0,25-35 0,-3 0 0,3 2 0,3 2 0,72-61 0,-108 103 0,44-43 0,-17 15 0,78-59 0,-101 87-455,-1-1 0,31-33 0,-30 27-6371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15:42:07.1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24575,'-1'26'0,"2"-1"0,0 0 0,2 1 0,1-1 0,1 0 0,1 0 0,2-1 0,0 0 0,1 0 0,1-1 0,15 24 0,12 17 0,38 92 0,5 8 0,42 73 0,10 19 0,-108-219 0,2-1 0,1-1 0,61 61 0,-3-4 0,-53-58 0,55 45 0,11 11 0,-31-27 0,-39-39 0,26 31 0,115 121 0,-52-56 0,-15-18 0,-51-52 0,85 105 0,-115-128-1365,-2-6-5461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15:42:09.9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2750 24575,'5'-7'0,"0"0"0,0 0 0,0-1 0,-1 0 0,6-13 0,4-9 0,6-12 0,-2-1 0,-2 0 0,-2-2 0,16-80 0,4-17 0,37-135 0,-53 199 0,-7 41 0,1 1 0,2 0 0,2 1 0,1 0 0,1 1 0,2 1 0,31-39 0,-9 18 0,83-120 0,-114 153 0,18-42 0,-20 41 0,23-42 0,-2 15 0,57-68 0,90-117 0,-116 146 0,109-119 0,-140 175 0,-6 5 0,2 1 0,1 2 0,44-33 0,-49 41 0,-1-2 0,0-1 0,-2 0 0,19-24 0,-21 23 0,1 0 0,1 2 0,0 0 0,35-24 0,8 0-1365,-47 28-5461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6T13:14:05.5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3381 24575,'21'-22'0,"35"-52"0,-5 7 0,52-53 0,206-185 0,-167 178 0,130-103 0,-192 167 0,133-137 0,-189 178 0,1 0 0,40-25 0,5-4 0,-34 24 0,2 3 0,40-21 0,-40 25 0,-1-2 0,51-41 0,375-373 0,-404 366 0,-3-3 0,83-143 0,-87 130 0,113-144 0,-36 91 0,22-27 0,-91 98 0,-37 45 0,-1-2 0,-1-1 0,-2 0 0,21-37 0,31-81-1365,-54 106-5461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6T13:20:43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24575,'1'7'0,"-1"1"0,1-1 0,1 1 0,-1-1 0,1 0 0,1 0 0,-1 0 0,1 0 0,0 0 0,8 11 0,4 4 0,31 35 0,-11-16 0,174 200 0,-31-38 0,-155-171 0,-2 1 0,-1 1 0,24 56 0,-2-4 0,-14-37 0,2-2 0,62 75 0,86 73 0,-51-81 0,9 10 0,53 62 0,30 31 0,-81-61 0,117 127 0,-214-243 0,1-2 0,69 47 0,103 52 0,-67-45 0,128 96 0,212 130 0,-273-179 0,-111-69 0,-56-42-1365,-4-5-5461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6T13:20:45.4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2859 0 24575,'-18'21'0,"1"0"0,1 1 0,-19 34 0,-28 37 0,-44 54 0,-46 53 0,-186 233 0,33-37 0,138-184 0,-250 307 0,210-264 0,182-219 0,-34 59 0,38-56 0,-40 51 0,-2-12 0,-80 106 0,107-130 0,-34 65 0,46-76 0,-3-2 0,-1 0 0,-2-2 0,-1-2 0,-55 50 0,61-61 0,1 2 0,1 1 0,2 0 0,-32 56 0,24-27 0,-41 109 0,51-120-1365,0-9-5461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10:30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24575,'5'6'0,"0"1"0,-1 0 0,1-1 0,-1 2 0,-1-1 0,0 0 0,5 15 0,8 18 0,9 0 0,1-1 0,2-1 0,38 39 0,-10-11 0,-14-19 0,2-2 0,88 68 0,-121-104 0,25 23 0,38 45 0,14 12 0,-55-56 0,-2 2 0,49 67 0,-1 2 0,-61-86 0,0 0 0,35 25 0,17 16 0,106 108 0,-148-137 0,25 36 0,-36-42 0,1-1 0,2-2 0,42 40 0,-12-21 0,-2 3 0,76 90 0,33 64 0,-18-65 0,-37-39 0,-79-74 0,0 0 0,2-2 0,0 0 0,0-2 0,36 15 0,-27-13 0,0 1 0,47 34 0,169 160 0,-191-161 0,-2 3 0,64 78 0,-48-52 0,-35-37 0,46 46 0,93 88 0,-73-73 0,-56-58 0,64 79 0,-48-44 0,101 147 0,-158-218 0,1-1 0,0 0 0,1-1 0,-1 0 0,1 0 0,1-1 0,0 0 0,0-1 0,0 0 0,19 8 0,-16-8 0,-1 1 0,1 0 0,-1 1 0,0 0 0,-1 1 0,0 0 0,12 13 0,-2 1 0,0-2 0,2 0 0,0-2 0,40 26 0,6 5 0,-26-14 0,43 47 0,-48-43 0,54 41 0,-85-76-76,0 1 1,-1 0-1,0 0 0,-1 1 0,1-1 0,-1 1 0,0 0 0,-1 1 1,0-1-1,0 1 0,-1 0 0,1 0 0,-2 0 0,1 0 1,-1 1-1,0-1 0,0 11 0,0 2-6750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10:37.7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4970 1 24575,'-32'18'0,"0"2"0,-37 30 0,5-3 0,-156 107 0,-325 212 0,507-343 0,1 2 0,1 1 0,1 2 0,-59 60 0,-12 17 0,-9 9 0,69-63 0,-3-3 0,-67 52 0,76-65 0,-49 54 0,2-6 0,54-54 0,-52 59 0,54-53 0,-49 43 0,14-16 0,38-36 0,-48 33 0,37-30 0,-52 36 0,50-38 0,-72 64 0,5 18 0,-58 54 0,52-47 0,71-69 0,-69 58 0,17-16 0,75-67 0,-1-1 0,-1-1 0,-1-1 0,-47 30 0,49-35 0,0 2 0,1 0 0,0 1 0,2 1 0,0 0 0,-19 27 0,16-20 0,-2 0 0,0-1 0,-31 24 0,28-29 0,2 2 0,0 0 0,1 2 0,1 1 0,-24 35 0,29-38 0,-1-1 0,-27 24 0,-18 20 0,-395 459 0,305-333 0,135-167 0,2 1 0,-18 30 0,22-32 0,-2 0 0,0-1 0,-27 29 0,24-33 0,3-4 0,-1 1 0,2 0 0,0 1 0,1 1 0,0 0 0,2 1 0,0 0 0,-15 33 0,12-20-44,-1 0 1,-2-1-1,-1-1 0,-36 46 0,21-29-1102,20-28-5680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6T18:32:14.4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24575,'13'15'0,"-1"1"0,-1 1 0,0-1 0,-1 2 0,12 30 0,18 28 0,-2-16 0,100 166 0,-104-163 0,44 115 0,173 371 0,-163-374 0,103 283 0,-2 39 0,32 103 0,-161-401 0,10-3 0,146 289 0,-90-272 0,-44-80 0,-77-123 0,55 93 0,135 178 0,-141-210 0,-3 3 0,44 86 0,-75-127 0,-6-8-273,2-1 0,1 0 0,0-1 0,31 30 0,-28-36-6553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6T18:32:16.7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2508 0 24575,'-192'191'0,"-211"214"0,318-308 0,-131 193 0,170-224 0,3-6 0,2 1 0,3 3 0,-33 75 0,-12 87 0,-55 246 0,19-54 0,101-360 0,-111 380 0,69-196 0,-110 280 0,158-489 0,-2-1 0,-1 0 0,-1-2 0,-2 1 0,-1-2 0,-1-1 0,-34 37 0,29-39 0,1 1 0,2 1 0,1 1 0,1 1 0,-23 47 0,-58 164 0,68-153 0,-48 81 0,56-121 0,1 0 0,-29 91 0,48-113-273,0 1 0,2 0 0,1 0 0,1 37 0,2-34-6553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6T18:32:19.0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24575,'0'102'0,"3"185"0,2-217 0,3 0 0,18 75 0,-4-50 0,138 503 0,181 575 0,-161-505 0,-143-545 0,6-3 0,114 226 0,-72-170 0,-22-43 0,299 510 0,-95-157 0,-249-452 0,52 124 0,-22-47 0,-34-84-1365,1-6-5461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7BB17670-2183-433F-9DF1-AFBE9F2A735C}" type="datetimeFigureOut">
              <a:rPr lang="fr-CH" smtClean="0"/>
              <a:t>13.05.2023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4787" tIns="47393" rIns="94787" bIns="47393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3" y="9721106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06877F83-812E-4CE4-8DD9-5DF3683B089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511301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Avec Nicolas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77F83-812E-4CE4-8DD9-5DF3683B0892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22765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Site en construction</a:t>
            </a:r>
          </a:p>
          <a:p>
            <a:r>
              <a:rPr lang="fr-CH" dirty="0"/>
              <a:t>Les sections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723896-373A-C33D-9AC0-5B73B98973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71001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Ouchy est annoncé prêt</a:t>
            </a:r>
          </a:p>
          <a:p>
            <a:r>
              <a:rPr lang="fr-CH" dirty="0"/>
              <a:t>Clic gauche</a:t>
            </a:r>
          </a:p>
          <a:p>
            <a:r>
              <a:rPr lang="fr-CH" dirty="0"/>
              <a:t>60 minutes</a:t>
            </a:r>
          </a:p>
          <a:p>
            <a:r>
              <a:rPr lang="fr-CH" dirty="0"/>
              <a:t>En construction, pas d’exemple réel</a:t>
            </a:r>
          </a:p>
          <a:p>
            <a:endParaRPr lang="fr-CH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723896-373A-C33D-9AC0-5B73B98973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71796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Ouchy est annoncé prêt (moi)</a:t>
            </a:r>
          </a:p>
          <a:p>
            <a:endParaRPr lang="fr-CH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723896-373A-C33D-9AC0-5B73B98973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32074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2</a:t>
            </a:r>
            <a:r>
              <a:rPr lang="fr-CH" baseline="30000" dirty="0"/>
              <a:t>ème</a:t>
            </a:r>
            <a:r>
              <a:rPr lang="fr-CH" dirty="0"/>
              <a:t> partie</a:t>
            </a:r>
          </a:p>
          <a:p>
            <a:r>
              <a:rPr lang="fr-CH" dirty="0"/>
              <a:t>Formel précis,</a:t>
            </a:r>
          </a:p>
          <a:p>
            <a:r>
              <a:rPr lang="fr-CH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CH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signe de tête </a:t>
            </a:r>
          </a:p>
          <a:p>
            <a:r>
              <a:rPr lang="fr-CH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à qui et qui vous êtes. </a:t>
            </a:r>
            <a:r>
              <a:rPr lang="fr-CH" i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1</a:t>
            </a:r>
            <a:r>
              <a:rPr lang="fr-CH" i="1" baseline="30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ère</a:t>
            </a:r>
            <a:r>
              <a:rPr lang="fr-CH" i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prise de contact, </a:t>
            </a:r>
            <a:r>
              <a:rPr lang="fr-CH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nom de la section</a:t>
            </a:r>
          </a:p>
          <a:p>
            <a:r>
              <a:rPr lang="fr-CH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</a:t>
            </a:r>
          </a:p>
          <a:p>
            <a:r>
              <a:rPr lang="fr-CH" i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half</a:t>
            </a:r>
            <a:r>
              <a:rPr lang="fr-CH" i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duplex</a:t>
            </a:r>
            <a:r>
              <a:rPr lang="fr-CH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</a:t>
            </a:r>
            <a:r>
              <a:rPr lang="fr-CH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répondez</a:t>
            </a:r>
            <a:r>
              <a:rPr lang="fr-CH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. (téléphone mobile </a:t>
            </a:r>
            <a:r>
              <a:rPr lang="fr-CH" i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full duplex</a:t>
            </a:r>
            <a:r>
              <a:rPr lang="fr-CH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)</a:t>
            </a:r>
          </a:p>
          <a:p>
            <a:r>
              <a:rPr lang="fr-CH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</a:t>
            </a:r>
          </a:p>
          <a:p>
            <a:r>
              <a:rPr lang="fr-CH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terminé</a:t>
            </a:r>
            <a:r>
              <a:rPr lang="fr-CH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canal est libre.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8C606A-3173-B33B-51EB-B40C24FD0D2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56084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6AB6BF-9DAF-E021-12C1-20A7B8E07C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35064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233 va poser une question à 270</a:t>
            </a:r>
          </a:p>
          <a:p>
            <a:endParaRPr lang="fr-CH" dirty="0"/>
          </a:p>
          <a:p>
            <a:r>
              <a:rPr lang="fr-CH" dirty="0"/>
              <a:t>La hache de guerre est déterrée</a:t>
            </a:r>
          </a:p>
          <a:p>
            <a:r>
              <a:rPr lang="fr-CH" dirty="0"/>
              <a:t>Perte de temps, énervement</a:t>
            </a:r>
          </a:p>
          <a:p>
            <a:r>
              <a:rPr lang="fr-CH" dirty="0"/>
              <a:t>Quel est la solution ???</a:t>
            </a:r>
          </a:p>
          <a:p>
            <a:endParaRPr lang="fr-CH" dirty="0"/>
          </a:p>
          <a:p>
            <a:r>
              <a:rPr lang="fr-CH" dirty="0"/>
              <a:t>Fin de l’exemple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6AA570-78D4-1316-C5CC-45808A11FA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96781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La solution pour ne pas se fâcher et gagner du temps</a:t>
            </a:r>
          </a:p>
          <a:p>
            <a:endParaRPr lang="fr-CH" dirty="0"/>
          </a:p>
          <a:p>
            <a:r>
              <a:rPr lang="fr-CH" dirty="0"/>
              <a:t>Fin de l’exemple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6AB6BF-9DAF-E021-12C1-20A7B8E07C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84532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Est-il possible de perturber une conversation ?</a:t>
            </a:r>
          </a:p>
          <a:p>
            <a:r>
              <a:rPr lang="fr-CH" dirty="0"/>
              <a:t>Via relais</a:t>
            </a:r>
          </a:p>
          <a:p>
            <a:r>
              <a:rPr lang="fr-CH" dirty="0"/>
              <a:t>Urgent, pas écouter, presse par erreur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BAE6D9-F17C-DF99-3C9A-4080073BC6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55935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Vertical, en hauteur</a:t>
            </a:r>
          </a:p>
          <a:p>
            <a:r>
              <a:rPr lang="fr-CH" dirty="0"/>
              <a:t>Sous-sol, fond de cale CGN</a:t>
            </a:r>
          </a:p>
          <a:p>
            <a:r>
              <a:rPr lang="fr-CH" dirty="0"/>
              <a:t>Parlez distinctement, articulez</a:t>
            </a:r>
          </a:p>
          <a:p>
            <a:r>
              <a:rPr lang="fr-CH" dirty="0"/>
              <a:t>Ne pas crier, même en situation de stress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F7C181-F733-3476-578F-C1D17C1E2C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71224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Dos au vent ou abrité du vent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73F60A-2401-B79C-6ABE-DC7C3710A5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61459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Le document que nous allons passer en revue n’est pas destiner à vous former, mais il est à votre disposition pour former vos membres (nouveau et ancien)</a:t>
            </a:r>
          </a:p>
          <a:p>
            <a:r>
              <a:rPr lang="fr-CH" dirty="0"/>
              <a:t>A adapter et modifier en fonction de vos besoins. Surtout la 2</a:t>
            </a:r>
            <a:r>
              <a:rPr lang="fr-CH" baseline="30000" dirty="0"/>
              <a:t>ème</a:t>
            </a:r>
            <a:r>
              <a:rPr lang="fr-CH" dirty="0"/>
              <a:t> partie. </a:t>
            </a:r>
          </a:p>
          <a:p>
            <a:r>
              <a:rPr lang="fr-CH" dirty="0"/>
              <a:t>Technique Warpelin</a:t>
            </a:r>
          </a:p>
          <a:p>
            <a:r>
              <a:rPr lang="fr-CH" dirty="0"/>
              <a:t>Procédure Jean-Michel et comité central</a:t>
            </a:r>
          </a:p>
          <a:p>
            <a:r>
              <a:rPr lang="fr-CH" dirty="0"/>
              <a:t>A utiliser avec le mode d’emploi HP 785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77F83-812E-4CE4-8DD9-5DF3683B0892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76264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Réveil du relais</a:t>
            </a:r>
          </a:p>
          <a:p>
            <a:r>
              <a:rPr lang="fr-CH" dirty="0"/>
              <a:t>Radio liée à un autre relais</a:t>
            </a:r>
          </a:p>
          <a:p>
            <a:r>
              <a:rPr lang="fr-CH" dirty="0"/>
              <a:t>Plus vite pour les conversations suivantes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7B1E93-BEFA-EE9F-139E-C45F676185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51563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Conversation ne me concernant pas</a:t>
            </a:r>
          </a:p>
          <a:p>
            <a:r>
              <a:rPr lang="fr-CH" dirty="0"/>
              <a:t>Bouton tourné par erreur</a:t>
            </a:r>
          </a:p>
          <a:p>
            <a:r>
              <a:rPr lang="fr-CH" dirty="0"/>
              <a:t>Bip 60 secondes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7102C9-0842-F660-6DD7-0E32971AD8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07837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ts val="1200"/>
            </a:pPr>
            <a:r>
              <a:rPr lang="fr-CH" sz="1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CH" sz="1900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CH" sz="1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partie</a:t>
            </a:r>
          </a:p>
          <a:p>
            <a:pPr>
              <a:buSzPts val="1200"/>
            </a:pPr>
            <a:r>
              <a:rPr lang="fr-CH" sz="1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 reste en service. Les directives y relatives restent en vigueur, comme par le passé.</a:t>
            </a:r>
            <a:endParaRPr lang="fr-CH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ts val="1200"/>
            </a:pPr>
            <a:r>
              <a:rPr lang="fr-CH" sz="1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L’alarme, la coordination, les contacts avec les partenaires restent sur ce canal, ainsi que sur le canal 12 de dégagement.</a:t>
            </a:r>
            <a:endParaRPr lang="fr-CH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ts val="1200"/>
            </a:pPr>
            <a:endParaRPr lang="fr-CH" sz="19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ts val="1200"/>
            </a:pPr>
            <a:r>
              <a:rPr lang="fr-CH" sz="1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L’alarme lancée, libérer le DL pour d’autres alarmes, sauvetage sur le canal numérique dédié.</a:t>
            </a:r>
            <a:endParaRPr lang="fr-CH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ts val="1200"/>
            </a:pPr>
            <a:r>
              <a:rPr lang="fr-CH" sz="1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radio à bord DL. Noir 235 pour </a:t>
            </a:r>
            <a:r>
              <a:rPr lang="fr-CH" sz="19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jorat</a:t>
            </a:r>
            <a:r>
              <a:rPr lang="fr-CH" sz="1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fixe</a:t>
            </a:r>
            <a:br>
              <a:rPr lang="fr-CH" sz="1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H" sz="1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2</a:t>
            </a:r>
            <a:r>
              <a:rPr lang="fr-CH" sz="1900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CH" sz="1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radio numérique rouge 235.</a:t>
            </a:r>
            <a:endParaRPr lang="fr-CH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ts val="1200"/>
            </a:pPr>
            <a:r>
              <a:rPr lang="fr-CH" sz="1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Utiliser le canal prévu pour son secteur d’intervention, avec la possibilité de changer</a:t>
            </a:r>
            <a:endParaRPr lang="fr-CH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ts val="1200"/>
            </a:pPr>
            <a:r>
              <a:rPr lang="fr-CH" sz="19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L2</a:t>
            </a:r>
            <a:r>
              <a:rPr lang="fr-CH" sz="1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N,  K,  CGN,  E, n’appartiennent pas à la SISL. </a:t>
            </a:r>
            <a:br>
              <a:rPr lang="fr-CH" sz="1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H" sz="1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Ils sont à utiliser exclusivement pour contacter les partenaires correspondants.</a:t>
            </a:r>
            <a:endParaRPr lang="fr-CH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H" dirty="0"/>
              <a:t>Ne pas prendre le 035 sur un bateau sans radio mobile</a:t>
            </a:r>
          </a:p>
          <a:p>
            <a:r>
              <a:rPr lang="fr-CH" dirty="0"/>
              <a:t>Brigade du lac aussi numérique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7102C9-0842-F660-6DD7-0E32971AD8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21085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Le soir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7102C9-0842-F660-6DD7-0E32971AD8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39739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Suite de la formation sur le poste</a:t>
            </a:r>
          </a:p>
          <a:p>
            <a:r>
              <a:rPr lang="fr-CH" dirty="0"/>
              <a:t>Prendre mode d’emploi pendant la théorie</a:t>
            </a:r>
          </a:p>
          <a:p>
            <a:r>
              <a:rPr lang="fr-CH" dirty="0"/>
              <a:t>Fréquences</a:t>
            </a:r>
          </a:p>
          <a:p>
            <a:r>
              <a:rPr lang="fr-CH" dirty="0"/>
              <a:t>sélectifs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7102C9-0842-F660-6DD7-0E32971AD8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035359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  <a:p>
            <a:r>
              <a:rPr lang="fr-CH" dirty="0"/>
              <a:t>Aussi en pdf</a:t>
            </a:r>
          </a:p>
          <a:p>
            <a:r>
              <a:rPr lang="fr-CH" dirty="0"/>
              <a:t>A adapter à votre section</a:t>
            </a:r>
          </a:p>
          <a:p>
            <a:r>
              <a:rPr lang="fr-CH" dirty="0"/>
              <a:t>Je peux aussi venir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7102C9-0842-F660-6DD7-0E32971AD8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19416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7 canaux analogiques, ouvert, permet la coordination. Simplex, une fréquence par canal, réseau techniquement simple, utilisable par tous (privé). </a:t>
            </a:r>
          </a:p>
          <a:p>
            <a:r>
              <a:rPr lang="fr-CH" dirty="0"/>
              <a:t>DL 50 ans</a:t>
            </a:r>
          </a:p>
          <a:p>
            <a:r>
              <a:rPr lang="fr-CH" dirty="0"/>
              <a:t>Eloignement</a:t>
            </a:r>
          </a:p>
          <a:p>
            <a:r>
              <a:rPr lang="fr-CH" dirty="0"/>
              <a:t>Puissance </a:t>
            </a:r>
          </a:p>
          <a:p>
            <a:r>
              <a:rPr lang="fr-CH" dirty="0"/>
              <a:t>Courbure VHF</a:t>
            </a:r>
          </a:p>
          <a:p>
            <a:r>
              <a:rPr lang="fr-CH" b="0" i="0" dirty="0">
                <a:solidFill>
                  <a:srgbClr val="374151"/>
                </a:solidFill>
                <a:effectLst/>
                <a:latin typeface="Söhne"/>
              </a:rPr>
              <a:t>Pythagore 500 av. J.-C.</a:t>
            </a:r>
          </a:p>
          <a:p>
            <a:r>
              <a:rPr lang="fr-CH" b="0" i="0" dirty="0">
                <a:solidFill>
                  <a:srgbClr val="374151"/>
                </a:solidFill>
                <a:effectLst/>
                <a:latin typeface="Söhne"/>
              </a:rPr>
              <a:t>Réflexion montagne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77F83-812E-4CE4-8DD9-5DF3683B0892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20254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Relais automatique</a:t>
            </a:r>
          </a:p>
          <a:p>
            <a:r>
              <a:rPr lang="fr-CH" dirty="0"/>
              <a:t>Directe pas possible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77F83-812E-4CE4-8DD9-5DF3683B0892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48997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Fonctionnement avec 1 relais</a:t>
            </a:r>
          </a:p>
          <a:p>
            <a:r>
              <a:rPr lang="fr-CH" dirty="0"/>
              <a:t>Relais en hauteur</a:t>
            </a:r>
          </a:p>
          <a:p>
            <a:r>
              <a:rPr lang="fr-CH" dirty="0"/>
              <a:t>2 fréquences</a:t>
            </a:r>
          </a:p>
          <a:p>
            <a:r>
              <a:rPr lang="fr-CH" dirty="0"/>
              <a:t>Half-duplex, semi-duplex (full-duplex téléphone)</a:t>
            </a:r>
          </a:p>
          <a:p>
            <a:r>
              <a:rPr lang="fr-CH" dirty="0"/>
              <a:t>Explication trafics</a:t>
            </a:r>
          </a:p>
          <a:p>
            <a:r>
              <a:rPr lang="fr-CH" dirty="0"/>
              <a:t>Si Vu du relais-ok, relais puissant, bonne antenne</a:t>
            </a:r>
          </a:p>
          <a:p>
            <a:r>
              <a:rPr lang="fr-CH" dirty="0"/>
              <a:t>Pas de liaison hors relais Neuchâtel</a:t>
            </a:r>
          </a:p>
          <a:p>
            <a:r>
              <a:rPr lang="fr-CH" dirty="0"/>
              <a:t>1 seconde ou plus démo</a:t>
            </a:r>
          </a:p>
          <a:p>
            <a:r>
              <a:rPr lang="fr-CH" dirty="0"/>
              <a:t>Relais – répéteur - perroquet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0B2D57-DF8A-D9A8-BDB8-C5B96AB57F5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79077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3 canaux utilisables sur l’ensemble du lac</a:t>
            </a:r>
          </a:p>
          <a:p>
            <a:pPr defTabSz="982559">
              <a:defRPr/>
            </a:pPr>
            <a:r>
              <a:rPr lang="fr-CH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fr-CH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relais du Bouveret;   </a:t>
            </a:r>
            <a:r>
              <a:rPr lang="fr-CH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.c</a:t>
            </a:r>
            <a:r>
              <a:rPr lang="fr-CH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relais du CHUV;   </a:t>
            </a:r>
            <a:r>
              <a:rPr lang="fr-CH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.s</a:t>
            </a:r>
            <a:r>
              <a:rPr lang="fr-CH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relais du Signal de </a:t>
            </a:r>
            <a:r>
              <a:rPr lang="fr-CH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Bougy</a:t>
            </a:r>
            <a:r>
              <a:rPr lang="fr-CH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r-CH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H" dirty="0"/>
              <a:t>12 fréquences (7 analogiques)</a:t>
            </a:r>
          </a:p>
          <a:p>
            <a:endParaRPr lang="fr-CH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723896-373A-C33D-9AC0-5B73B98973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89127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Groupe fermé programmation Div. Tec.</a:t>
            </a:r>
          </a:p>
          <a:p>
            <a:r>
              <a:rPr lang="fr-CH" dirty="0"/>
              <a:t>Brigade du lac</a:t>
            </a:r>
          </a:p>
          <a:p>
            <a:r>
              <a:rPr lang="fr-CH" sz="1900" dirty="0">
                <a:latin typeface="Arial" panose="020B0604020202020204" pitchFamily="34" charset="0"/>
                <a:ea typeface="Calibri" panose="020F0502020204030204" pitchFamily="34" charset="0"/>
              </a:rPr>
              <a:t>Digital Mobile Radio</a:t>
            </a:r>
            <a:endParaRPr lang="fr-CH" dirty="0"/>
          </a:p>
          <a:p>
            <a:r>
              <a:rPr lang="fr-CH" dirty="0"/>
              <a:t>Avec 3 canaux petit – grand - haut</a:t>
            </a:r>
          </a:p>
          <a:p>
            <a:r>
              <a:rPr lang="fr-CH" dirty="0"/>
              <a:t>Cryptage</a:t>
            </a:r>
          </a:p>
          <a:p>
            <a:r>
              <a:rPr lang="fr-CH" dirty="0"/>
              <a:t>Affichage du correspondant</a:t>
            </a:r>
          </a:p>
          <a:p>
            <a:r>
              <a:rPr lang="fr-CH" dirty="0"/>
              <a:t>Pas de prêt de radio</a:t>
            </a:r>
          </a:p>
          <a:p>
            <a:r>
              <a:rPr lang="fr-CH" dirty="0"/>
              <a:t>Sélectif volume bas</a:t>
            </a:r>
          </a:p>
          <a:p>
            <a:r>
              <a:rPr lang="fr-CH" dirty="0"/>
              <a:t>Localisation</a:t>
            </a:r>
          </a:p>
          <a:p>
            <a:endParaRPr lang="fr-CH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723896-373A-C33D-9AC0-5B73B98973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30303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35, section Villeneuve</a:t>
            </a:r>
          </a:p>
          <a:p>
            <a:r>
              <a:rPr lang="fr-CH" dirty="0"/>
              <a:t>Noir : un par bateau et au local (alarme, autres intervenant)</a:t>
            </a:r>
          </a:p>
          <a:p>
            <a:r>
              <a:rPr lang="fr-CH" dirty="0"/>
              <a:t>Vert : Accompagnants d’un bateau</a:t>
            </a:r>
          </a:p>
          <a:p>
            <a:r>
              <a:rPr lang="fr-CH" dirty="0"/>
              <a:t>Rouge :  local ou bateau (mobile ou portable) Annonce disponible</a:t>
            </a:r>
          </a:p>
          <a:p>
            <a:r>
              <a:rPr lang="fr-CH" dirty="0"/>
              <a:t>Jaune : Technique et gestion (pas pour les sections)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723896-373A-C33D-9AC0-5B73B98973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15413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Xx votre section</a:t>
            </a:r>
          </a:p>
          <a:p>
            <a:r>
              <a:rPr lang="fr-CH" dirty="0"/>
              <a:t>35, section Villeneuve</a:t>
            </a:r>
          </a:p>
          <a:p>
            <a:r>
              <a:rPr lang="fr-CH" dirty="0"/>
              <a:t>Sur bateau mobile ou portable (au local)</a:t>
            </a:r>
          </a:p>
          <a:p>
            <a:r>
              <a:rPr lang="fr-CH" dirty="0"/>
              <a:t>Section riche !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723896-373A-C33D-9AC0-5B73B98973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Présentation SISL du 1.10.2022 à Ouchy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70966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0662A-38A5-C63C-555F-3EF0B8B7C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7AA7F4-9A84-3B72-A2E2-95FDA0A71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DAF67D-CFD4-C2C9-7EEC-B7FE0867C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0CA13-CBA0-48E3-BE2D-7BEC102E78A0}" type="datetime1">
              <a:rPr lang="fr-CH" smtClean="0"/>
              <a:t>13.05.2023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8EA9E1-6A83-6866-9E8A-E2766FCFD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Mai 2023                                  AFTT Section Vaudoise</a:t>
            </a:r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6972DE-5F1D-B7B2-7CE4-1EF97897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9550-8C26-4FB5-B9B1-9FA8682801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504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FF87F1-7F86-FA01-404B-BC58056F7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5315095-495E-9679-E609-F31438472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46BA85-E88D-34CB-6D3E-1F6A137EC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D966-192F-48EC-86F8-FA5881C45E9D}" type="datetime1">
              <a:rPr lang="fr-CH" smtClean="0"/>
              <a:t>13.05.2023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FC2726-B096-BF29-5018-F09665EA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Mai 2023                                  AFTT Section Vaudoise</a:t>
            </a:r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7024D7-FA93-03B4-A213-D862EBDEB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9550-8C26-4FB5-B9B1-9FA8682801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17799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51287C8-60BB-3A8C-9F76-D51153D960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3B42143-0B21-5433-2A39-47A7B6602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DBED4F-6C52-ED47-B6CF-EF4C1896E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4763F-13E3-4E88-8545-F61968C6DE7E}" type="datetime1">
              <a:rPr lang="fr-CH" smtClean="0"/>
              <a:t>13.05.2023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C51376-198F-C048-2FE0-B776D6ED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Mai 2023                                  AFTT Section Vaudoise</a:t>
            </a:r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7DA998-0AC7-F9C6-8CB4-0EB9032F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9550-8C26-4FB5-B9B1-9FA8682801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75503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DC79D3-BB71-A41D-2DBC-2D83FA8B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9851A0-9D55-7178-8DE8-5A0A0C937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4C338A-5AA0-A9B1-08A2-2897B173D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538E-1A29-4F7B-8722-C321ADC0600D}" type="datetime1">
              <a:rPr lang="fr-CH" smtClean="0"/>
              <a:t>13.05.2023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F998A7-CF1F-52FE-576F-9480223F9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Mai 2023                                  AFTT Section Vaudoise</a:t>
            </a:r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CB7804-3D5B-E996-D306-15C1F815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9550-8C26-4FB5-B9B1-9FA8682801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67054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9BD34-2313-D624-B553-D2F27C8A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A0BBBD-5F7D-6670-42DD-624D33CC9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E1D491-2157-36FE-5C7D-DAC1C7B91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8579-E1D1-4E86-B3D8-D9B6B6743703}" type="datetime1">
              <a:rPr lang="fr-CH" smtClean="0"/>
              <a:t>13.05.2023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FC2EA9-EDC1-8977-E85D-D741C9C8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Mai 2023                                  AFTT Section Vaudoise</a:t>
            </a:r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DA217D-A7F1-AAC8-A55E-61E5442B8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9550-8C26-4FB5-B9B1-9FA8682801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93328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41A935-20FF-5968-9DAE-E3441170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9F9A9B-55AA-56BD-2FBF-86BF5FA6AA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B03422-07CF-E2FD-7637-F1542D8F0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E87AE5-86B0-8DA8-A27A-78F5F015B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61BD1-D7DC-4F61-BAB9-0D59897FA103}" type="datetime1">
              <a:rPr lang="fr-CH" smtClean="0"/>
              <a:t>13.05.2023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94EF54-40FA-E63B-4A62-BFA8F547C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Mai 2023                                  AFTT Section Vaudoise</a:t>
            </a:r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89ADE5-7864-BD9C-DFF5-B9948FB7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9550-8C26-4FB5-B9B1-9FA8682801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10815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615E8C-640D-2B8E-D103-36E1F258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1DA878-09A2-4C2A-95D8-4ADB26A27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9CF05EC-69E0-FC48-D2EA-53629A0D9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7E5B8A6-DB67-690D-2ACB-37BFA987B1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FBB9122-5A9C-124F-FC97-3E55907F0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9E7B32F-7199-636F-27E4-80611A884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E8642-06C5-4B5D-B7CA-2B6352E31855}" type="datetime1">
              <a:rPr lang="fr-CH" smtClean="0"/>
              <a:t>13.05.2023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F16051B-9697-C360-4A0B-8A85107E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Mai 2023                                  AFTT Section Vaudoise</a:t>
            </a:r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FDA9924-6152-300B-9A7C-CC75CC27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9550-8C26-4FB5-B9B1-9FA8682801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51515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6ED00B-D4E7-F3E5-2B06-2D79D6070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01592EB-D2A9-423D-89EF-1D0468FE4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B161-559F-4B3B-9C3C-2B34DA524D15}" type="datetime1">
              <a:rPr lang="fr-CH" smtClean="0"/>
              <a:t>13.05.2023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54B1BCC-9ADF-232E-F767-F132DFCD7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Mai 2023                                  AFTT Section Vaudoise</a:t>
            </a:r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100CED-670F-8D11-1407-9B21FA72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9550-8C26-4FB5-B9B1-9FA8682801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83019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FE5BF99-197A-E3F8-1F72-EB99B74A7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EDAD9-DB9B-4F27-A75E-F9136AB19219}" type="datetime1">
              <a:rPr lang="fr-CH" smtClean="0"/>
              <a:t>13.05.2023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A9DC94C-5BDD-32C3-B66F-D06013D6A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Mai 2023                                  AFTT Section Vaudoise</a:t>
            </a:r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AB6C94-530D-1D88-1F0D-6F0AD77C1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9550-8C26-4FB5-B9B1-9FA8682801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35867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6630C8-349A-0478-D5ED-8C0C8892B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446018-BBF5-E62A-D9EE-B56D283FA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2A0AE5-CAA1-C7A8-ED05-3CA875564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FAD862-ED7F-1E23-37AE-A99FEA438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008B-8573-404C-B710-D64E08CE269A}" type="datetime1">
              <a:rPr lang="fr-CH" smtClean="0"/>
              <a:t>13.05.2023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6D1A97-8332-2DD0-698F-E9DD28BCA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Mai 2023                                  AFTT Section Vaudoise</a:t>
            </a:r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3854F9-9EB5-D134-499D-DB9E9252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9550-8C26-4FB5-B9B1-9FA8682801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4839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013441-A83F-6DD9-B597-164ACA253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E867690-1A1A-97B3-15E5-8FF13D3C8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086229-4E26-BDD7-2BFE-F3C561317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0898F3-EFF9-C6DD-A176-A0AFC50FA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E231-B0F3-4104-8AD6-B86CC19E12A0}" type="datetime1">
              <a:rPr lang="fr-CH" smtClean="0"/>
              <a:t>13.05.2023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836300-F90B-AF87-8C38-ECA28E9A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Mai 2023                                  AFTT Section Vaudoise</a:t>
            </a:r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5E1230-D7B7-2742-4822-E4CCD786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9550-8C26-4FB5-B9B1-9FA8682801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48046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45B34DC-C050-5D07-CBF5-47C32C5BC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D48B1C-3946-8FAE-83FB-BB4F78AED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5BAAF1-FF14-9FA7-F721-7AD2E4598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8D60B-7211-4EAB-AC45-D9A55FABE6FE}" type="datetime1">
              <a:rPr lang="fr-CH" smtClean="0"/>
              <a:t>13.05.2023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F14334-397F-3364-C7A1-F02024D60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Mai 2023                                  AFTT Section Vaudoise</a:t>
            </a:r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53E4DE-2B2C-3160-16F7-9DA4D5546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89550-8C26-4FB5-B9B1-9FA86828017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3334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cid:image003.jpg@01D7134E.71DDFF3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hyperlink" Target="https://map.sisl.ch/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customXml" Target="../ink/ink6.xml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customXml" Target="../ink/ink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customXml" Target="../ink/ink10.xml"/><Relationship Id="rId18" Type="http://schemas.openxmlformats.org/officeDocument/2006/relationships/image" Target="../media/image56.emf"/><Relationship Id="rId26" Type="http://schemas.openxmlformats.org/officeDocument/2006/relationships/image" Target="../media/image61.png"/><Relationship Id="rId3" Type="http://schemas.openxmlformats.org/officeDocument/2006/relationships/image" Target="../media/image59.png"/><Relationship Id="rId21" Type="http://schemas.openxmlformats.org/officeDocument/2006/relationships/customXml" Target="../ink/ink12.xml"/><Relationship Id="rId12" Type="http://schemas.openxmlformats.org/officeDocument/2006/relationships/image" Target="../media/image480.png"/><Relationship Id="rId17" Type="http://schemas.openxmlformats.org/officeDocument/2006/relationships/image" Target="../media/image54.emf"/><Relationship Id="rId25" Type="http://schemas.openxmlformats.org/officeDocument/2006/relationships/customXml" Target="../ink/ink14.xm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3.emf"/><Relationship Id="rId20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9.xml"/><Relationship Id="rId24" Type="http://schemas.openxmlformats.org/officeDocument/2006/relationships/image" Target="../media/image600.png"/><Relationship Id="rId15" Type="http://schemas.openxmlformats.org/officeDocument/2006/relationships/image" Target="../media/image60.png"/><Relationship Id="rId23" Type="http://schemas.openxmlformats.org/officeDocument/2006/relationships/customXml" Target="../ink/ink13.xml"/><Relationship Id="rId10" Type="http://schemas.openxmlformats.org/officeDocument/2006/relationships/image" Target="../media/image510.png"/><Relationship Id="rId19" Type="http://schemas.openxmlformats.org/officeDocument/2006/relationships/customXml" Target="../ink/ink11.xml"/><Relationship Id="rId4" Type="http://schemas.openxmlformats.org/officeDocument/2006/relationships/customXml" Target="../ink/ink7.xml"/><Relationship Id="rId9" Type="http://schemas.openxmlformats.org/officeDocument/2006/relationships/customXml" Target="../ink/ink8.xml"/><Relationship Id="rId14" Type="http://schemas.openxmlformats.org/officeDocument/2006/relationships/image" Target="../media/image490.png"/><Relationship Id="rId22" Type="http://schemas.openxmlformats.org/officeDocument/2006/relationships/image" Target="../media/image5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otep.ch/sis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cid:image003.jpg@01D7134E.71DDFF3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em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customXml" Target="../ink/ink4.xml"/><Relationship Id="rId18" Type="http://schemas.openxmlformats.org/officeDocument/2006/relationships/image" Target="../media/image22.jpeg"/><Relationship Id="rId3" Type="http://schemas.openxmlformats.org/officeDocument/2006/relationships/image" Target="../media/image3.png"/><Relationship Id="rId7" Type="http://schemas.openxmlformats.org/officeDocument/2006/relationships/customXml" Target="../ink/ink2.xml"/><Relationship Id="rId12" Type="http://schemas.openxmlformats.org/officeDocument/2006/relationships/image" Target="../media/image170.pn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customXml" Target="../ink/ink3.xml"/><Relationship Id="rId5" Type="http://schemas.openxmlformats.org/officeDocument/2006/relationships/customXml" Target="../ink/ink1.xml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19" Type="http://schemas.openxmlformats.org/officeDocument/2006/relationships/image" Target="../media/image23.jpeg"/><Relationship Id="rId4" Type="http://schemas.openxmlformats.org/officeDocument/2006/relationships/image" Target="../media/image15.jpeg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CBCC03-1534-ADFD-B19D-82A0C94229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Les transmissions radio de la «Société Internationale de Sauvetage du Léman»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01001F-F569-8E3E-9A51-49BE3E0B3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1185" y="3685734"/>
            <a:ext cx="9667875" cy="1856937"/>
          </a:xfrm>
        </p:spPr>
        <p:txBody>
          <a:bodyPr>
            <a:normAutofit fontScale="92500"/>
          </a:bodyPr>
          <a:lstStyle/>
          <a:p>
            <a:r>
              <a:rPr lang="fr-CH" dirty="0"/>
              <a:t>Journée du 13 mai 2023 au Bouveret</a:t>
            </a:r>
          </a:p>
          <a:p>
            <a:r>
              <a:rPr lang="fr-CH" dirty="0"/>
              <a:t>Formateur bateau de section</a:t>
            </a:r>
          </a:p>
          <a:p>
            <a:endParaRPr lang="fr-CH" dirty="0"/>
          </a:p>
          <a:p>
            <a:r>
              <a:rPr lang="fr-CH" dirty="0"/>
              <a:t>Nicolas et Jean-Claude Savary, Association Fédérale des Troupes de Transmission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A4A3564-44D9-CDC9-B5E2-0E77E04F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0125" y="6356350"/>
            <a:ext cx="6115049" cy="365125"/>
          </a:xfrm>
        </p:spPr>
        <p:txBody>
          <a:bodyPr/>
          <a:lstStyle/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C7526D-A84C-EE4E-B0F0-A44113B30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9550-8C26-4FB5-B9B1-9FA86828017F}" type="slidenum">
              <a:rPr lang="fr-CH" smtClean="0"/>
              <a:t>1</a:t>
            </a:fld>
            <a:endParaRPr lang="fr-CH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12B8A0-C7A8-5DE9-8899-25F56E15917B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217" y="5380420"/>
            <a:ext cx="1697783" cy="115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163F0B-0C47-2E97-6476-9AB210287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6" y="339989"/>
            <a:ext cx="2868595" cy="10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49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Géolocalisation</a:t>
            </a:r>
            <a:endParaRPr lang="fr-CH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10</a:t>
            </a:fld>
            <a:endParaRPr lang="fr-CH" dirty="0"/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F05AAE79-35D7-C833-68E4-0F47769523DC}"/>
              </a:ext>
            </a:extLst>
          </p:cNvPr>
          <p:cNvSpPr txBox="1">
            <a:spLocks/>
          </p:cNvSpPr>
          <p:nvPr/>
        </p:nvSpPr>
        <p:spPr>
          <a:xfrm>
            <a:off x="838199" y="6409848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7823F57-4C16-AD9C-E5EF-BB51494C3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413" y="860922"/>
            <a:ext cx="9096498" cy="566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97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Géolocalisation</a:t>
            </a:r>
            <a:endParaRPr lang="fr-CH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11</a:t>
            </a:fld>
            <a:endParaRPr lang="fr-CH" dirty="0"/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F05AAE79-35D7-C833-68E4-0F47769523DC}"/>
              </a:ext>
            </a:extLst>
          </p:cNvPr>
          <p:cNvSpPr txBox="1">
            <a:spLocks/>
          </p:cNvSpPr>
          <p:nvPr/>
        </p:nvSpPr>
        <p:spPr>
          <a:xfrm>
            <a:off x="838199" y="6409848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C7537A-B26D-291A-B47D-5D4EE5FD0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589" y="3435550"/>
            <a:ext cx="4132759" cy="27396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75BF1A-6127-BC5E-0F8B-C66D18988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380" y="3220038"/>
            <a:ext cx="3310036" cy="28601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344EEE-54AA-2D3B-6AF6-2AA52947F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72" y="3442780"/>
            <a:ext cx="3378085" cy="23454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CD02F1D-4126-0848-CAE0-1A05F6943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0600" y="30463"/>
            <a:ext cx="3063362" cy="333983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210575E-09A4-E415-62B4-25DE627DB3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08" y="1450450"/>
            <a:ext cx="1405995" cy="14059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915FE95-41AB-68CF-AAF0-E676FBA2F9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54" y="967807"/>
            <a:ext cx="1356943" cy="13347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809CFD96-BEFC-8F12-0BE8-1222AD81EBC2}"/>
                  </a:ext>
                </a:extLst>
              </p14:cNvPr>
              <p14:cNvContentPartPr/>
              <p14:nvPr/>
            </p14:nvContentPartPr>
            <p14:xfrm>
              <a:off x="783580" y="735901"/>
              <a:ext cx="1628640" cy="165600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809CFD96-BEFC-8F12-0BE8-1222AD81EBC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4940" y="727261"/>
                <a:ext cx="1646280" cy="167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D3B7F9C-B43D-AF08-F837-D5FB36EF4F67}"/>
                  </a:ext>
                </a:extLst>
              </p14:cNvPr>
              <p14:cNvContentPartPr/>
              <p14:nvPr/>
            </p14:nvContentPartPr>
            <p14:xfrm>
              <a:off x="716260" y="735901"/>
              <a:ext cx="1789560" cy="171828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D3B7F9C-B43D-AF08-F837-D5FB36EF4F6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7620" y="727261"/>
                <a:ext cx="1807200" cy="173592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BA465BC1-555B-D44E-0287-39E8AAB8BDBE}"/>
              </a:ext>
            </a:extLst>
          </p:cNvPr>
          <p:cNvSpPr txBox="1"/>
          <p:nvPr/>
        </p:nvSpPr>
        <p:spPr>
          <a:xfrm>
            <a:off x="4689503" y="1563901"/>
            <a:ext cx="1802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>
                <a:solidFill>
                  <a:srgbClr val="0070C0"/>
                </a:solidFill>
                <a:hlinkClick r:id="rId13" tooltip="Clic pour afficher la position des bateaux de sauvetage"/>
              </a:rPr>
              <a:t>map.sisl.ch</a:t>
            </a:r>
            <a:endParaRPr lang="fr-CH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4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Géolocalisation</a:t>
            </a:r>
            <a:endParaRPr lang="fr-CH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12</a:t>
            </a:fld>
            <a:endParaRPr lang="fr-CH" dirty="0"/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F05AAE79-35D7-C833-68E4-0F47769523DC}"/>
              </a:ext>
            </a:extLst>
          </p:cNvPr>
          <p:cNvSpPr txBox="1">
            <a:spLocks/>
          </p:cNvSpPr>
          <p:nvPr/>
        </p:nvSpPr>
        <p:spPr>
          <a:xfrm>
            <a:off x="838199" y="6409848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426FE98-3D8B-5F97-EA32-68DFD3E03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536" y="904671"/>
            <a:ext cx="7446976" cy="552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9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644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Langage radio</a:t>
            </a:r>
            <a:endParaRPr lang="fr-CH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13</a:t>
            </a:fld>
            <a:endParaRPr lang="fr-CH"/>
          </a:p>
        </p:txBody>
      </p:sp>
      <p:sp>
        <p:nvSpPr>
          <p:cNvPr id="7" name="Espace réservé du contenu 7">
            <a:extLst>
              <a:ext uri="{FF2B5EF4-FFF2-40B4-BE49-F238E27FC236}">
                <a16:creationId xmlns:a16="http://schemas.microsoft.com/office/drawing/2014/main" id="{A2B9393A-AFB5-4482-BBB7-38A98F2F9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4" y="1228466"/>
            <a:ext cx="9339943" cy="981334"/>
          </a:xfrm>
        </p:spPr>
        <p:txBody>
          <a:bodyPr>
            <a:normAutofit fontScale="92500" lnSpcReduction="20000"/>
          </a:bodyPr>
          <a:lstStyle/>
          <a:p>
            <a:r>
              <a:rPr lang="fr-CH" dirty="0">
                <a:effectLst/>
                <a:ea typeface="Calibri" panose="020F0502020204030204" pitchFamily="34" charset="0"/>
              </a:rPr>
              <a:t>Dans cet exemple « LEMANO 25 » station fixe de Cully (</a:t>
            </a:r>
            <a:r>
              <a:rPr lang="fr-CH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en rouge</a:t>
            </a:r>
            <a:r>
              <a:rPr lang="fr-CH" dirty="0">
                <a:effectLst/>
                <a:ea typeface="Calibri" panose="020F0502020204030204" pitchFamily="34" charset="0"/>
              </a:rPr>
              <a:t>) appelle « LEMANO </a:t>
            </a:r>
            <a:r>
              <a:rPr lang="fr-CH" dirty="0">
                <a:ea typeface="Calibri" panose="020F0502020204030204" pitchFamily="34" charset="0"/>
              </a:rPr>
              <a:t>225</a:t>
            </a:r>
            <a:r>
              <a:rPr lang="fr-CH" dirty="0">
                <a:effectLst/>
                <a:ea typeface="Calibri" panose="020F0502020204030204" pitchFamily="34" charset="0"/>
              </a:rPr>
              <a:t> » bateau de Cully (</a:t>
            </a:r>
            <a:r>
              <a:rPr lang="fr-CH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en bleu</a:t>
            </a:r>
            <a:r>
              <a:rPr lang="fr-CH" dirty="0">
                <a:effectLst/>
                <a:ea typeface="Calibri" panose="020F0502020204030204" pitchFamily="34" charset="0"/>
              </a:rPr>
              <a:t>) pour lui donner une information</a:t>
            </a:r>
            <a:endParaRPr lang="fr-CH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5F054A9-6BD5-45AD-A442-E8B4F56E8898}"/>
              </a:ext>
            </a:extLst>
          </p:cNvPr>
          <p:cNvSpPr txBox="1"/>
          <p:nvPr/>
        </p:nvSpPr>
        <p:spPr>
          <a:xfrm>
            <a:off x="408213" y="2451038"/>
            <a:ext cx="1137557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LEMANO 225 </a:t>
            </a:r>
            <a:r>
              <a:rPr lang="es-E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Cully</a:t>
            </a:r>
            <a:r>
              <a:rPr lang="es-ES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LEMANO 25</a:t>
            </a:r>
            <a:r>
              <a:rPr lang="es-ES" sz="28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i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fr-CH" sz="2800" i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Répondez</a:t>
            </a:r>
            <a:r>
              <a:rPr lang="es-ES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CH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8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LEMANO </a:t>
            </a:r>
            <a:r>
              <a:rPr lang="es-ES" sz="28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s-ES" sz="28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LEMANO 225,  </a:t>
            </a:r>
            <a:r>
              <a:rPr lang="fr-CH" sz="2800" i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Compris</a:t>
            </a:r>
            <a:r>
              <a:rPr lang="es-ES" sz="2800" i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8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2800" i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Répondez</a:t>
            </a:r>
            <a:r>
              <a:rPr lang="es-ES" sz="2800" i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CH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H" sz="2800" i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Compris</a:t>
            </a:r>
            <a:r>
              <a:rPr lang="fr-CH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 le navigateur recherché au large du Dézaley a été retrouvé et ramené à terre, l’intervention est terminée.  </a:t>
            </a:r>
            <a:r>
              <a:rPr lang="fr-CH" sz="2800" i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Répondez.</a:t>
            </a:r>
            <a:endParaRPr lang="fr-CH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H" sz="2800" i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Compris,</a:t>
            </a:r>
            <a:r>
              <a:rPr lang="fr-CH" sz="28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le navigateur recherché au large du </a:t>
            </a:r>
            <a:r>
              <a:rPr lang="fr-CH" sz="28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Dézaley</a:t>
            </a:r>
            <a:r>
              <a:rPr lang="fr-CH" sz="28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été retrouvé et 	ramené à terre, l’intervention est terminée.  </a:t>
            </a:r>
            <a:r>
              <a:rPr lang="fr-CH" sz="2800" i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Répondez.</a:t>
            </a:r>
            <a:endParaRPr lang="fr-CH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H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Juste</a:t>
            </a:r>
            <a:r>
              <a:rPr lang="fr-CH" sz="2800" i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 Terminé</a:t>
            </a:r>
            <a:r>
              <a:rPr lang="fr-CH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CH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dirty="0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80177770-5B5F-04D4-2B61-7EBC3D490B17}"/>
              </a:ext>
            </a:extLst>
          </p:cNvPr>
          <p:cNvSpPr txBox="1">
            <a:spLocks/>
          </p:cNvSpPr>
          <p:nvPr/>
        </p:nvSpPr>
        <p:spPr>
          <a:xfrm>
            <a:off x="650875" y="6356350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94773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644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Langage radio</a:t>
            </a:r>
            <a:endParaRPr lang="fr-CH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14</a:t>
            </a:fld>
            <a:endParaRPr lang="fr-CH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B1CDFCE9-924F-2B2F-37FB-8F8F69D061A2}"/>
              </a:ext>
            </a:extLst>
          </p:cNvPr>
          <p:cNvSpPr txBox="1">
            <a:spLocks/>
          </p:cNvSpPr>
          <p:nvPr/>
        </p:nvSpPr>
        <p:spPr>
          <a:xfrm>
            <a:off x="736600" y="6192075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E733C15-8A7E-C74C-FA39-FC18D07DDE1C}"/>
              </a:ext>
            </a:extLst>
          </p:cNvPr>
          <p:cNvSpPr txBox="1"/>
          <p:nvPr/>
        </p:nvSpPr>
        <p:spPr>
          <a:xfrm>
            <a:off x="1451698" y="899084"/>
            <a:ext cx="5979522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/>
              <a:t>J’appelle et je m’annonce</a:t>
            </a:r>
          </a:p>
          <a:p>
            <a:r>
              <a:rPr lang="fr-CH" sz="2800" dirty="0"/>
              <a:t>	</a:t>
            </a:r>
            <a:r>
              <a:rPr lang="fr-CH" sz="2800" dirty="0">
                <a:solidFill>
                  <a:srgbClr val="FF0000"/>
                </a:solidFill>
              </a:rPr>
              <a:t>LEMANO 225 Cully de Lemano 25</a:t>
            </a:r>
          </a:p>
          <a:p>
            <a:endParaRPr lang="fr-CH" sz="2800" dirty="0"/>
          </a:p>
          <a:p>
            <a:r>
              <a:rPr lang="fr-CH" sz="2800" dirty="0"/>
              <a:t>Je passe la parole à mon interlocuteur</a:t>
            </a:r>
          </a:p>
          <a:p>
            <a:r>
              <a:rPr lang="fr-CH" sz="2800" dirty="0"/>
              <a:t>	</a:t>
            </a:r>
            <a:r>
              <a:rPr lang="fr-CH" sz="2800" dirty="0">
                <a:solidFill>
                  <a:srgbClr val="FF0000"/>
                </a:solidFill>
              </a:rPr>
              <a:t>Répondez</a:t>
            </a:r>
          </a:p>
          <a:p>
            <a:endParaRPr lang="fr-CH" sz="2800" dirty="0"/>
          </a:p>
          <a:p>
            <a:r>
              <a:rPr lang="fr-CH" sz="2800" dirty="0"/>
              <a:t>Je commence à parler</a:t>
            </a:r>
          </a:p>
          <a:p>
            <a:r>
              <a:rPr lang="fr-CH" sz="2800" dirty="0"/>
              <a:t>	</a:t>
            </a:r>
            <a:r>
              <a:rPr lang="fr-CH" sz="2800" dirty="0">
                <a:solidFill>
                  <a:srgbClr val="FF0000"/>
                </a:solidFill>
              </a:rPr>
              <a:t>Compris …</a:t>
            </a:r>
          </a:p>
          <a:p>
            <a:endParaRPr lang="fr-CH" sz="2800" dirty="0"/>
          </a:p>
          <a:p>
            <a:r>
              <a:rPr lang="fr-CH" sz="2800" dirty="0"/>
              <a:t>Je quittance le message reçu</a:t>
            </a:r>
          </a:p>
          <a:p>
            <a:endParaRPr lang="fr-CH" sz="2800" dirty="0"/>
          </a:p>
          <a:p>
            <a:r>
              <a:rPr lang="fr-CH" sz="2800" dirty="0"/>
              <a:t>Je confirme la quittance</a:t>
            </a:r>
          </a:p>
          <a:p>
            <a:r>
              <a:rPr lang="fr-CH" sz="2800" dirty="0"/>
              <a:t>	</a:t>
            </a:r>
            <a:r>
              <a:rPr lang="fr-CH" sz="2800" dirty="0">
                <a:solidFill>
                  <a:srgbClr val="FF0000"/>
                </a:solidFill>
              </a:rPr>
              <a:t>Juste 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F445C83-86D2-EED9-0F77-760C6F79E8B2}"/>
              </a:ext>
            </a:extLst>
          </p:cNvPr>
          <p:cNvSpPr txBox="1"/>
          <p:nvPr/>
        </p:nvSpPr>
        <p:spPr>
          <a:xfrm>
            <a:off x="6840162" y="3046720"/>
            <a:ext cx="50868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/>
              <a:t>J’ai terminé la conversation, le canal est libre pour d’autres appels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52A088C-478E-FF33-88FF-546ABF614617}"/>
              </a:ext>
            </a:extLst>
          </p:cNvPr>
          <p:cNvSpPr txBox="1"/>
          <p:nvPr/>
        </p:nvSpPr>
        <p:spPr>
          <a:xfrm>
            <a:off x="8253926" y="4311621"/>
            <a:ext cx="1394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solidFill>
                  <a:srgbClr val="FF0000"/>
                </a:solidFill>
              </a:rPr>
              <a:t>Terminé</a:t>
            </a:r>
          </a:p>
        </p:txBody>
      </p:sp>
    </p:spTree>
    <p:extLst>
      <p:ext uri="{BB962C8B-B14F-4D97-AF65-F5344CB8AC3E}">
        <p14:creationId xmlns:p14="http://schemas.microsoft.com/office/powerpoint/2010/main" val="125233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801"/>
                            </p:stCondLst>
                            <p:childTnLst>
                              <p:par>
                                <p:cTn id="58" presetID="31" presetClass="entr" presetSubtype="0" repeatCount="2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644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Langage radio</a:t>
            </a:r>
            <a:endParaRPr lang="fr-CH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15</a:t>
            </a:fld>
            <a:endParaRPr lang="fr-CH"/>
          </a:p>
        </p:txBody>
      </p:sp>
      <p:sp>
        <p:nvSpPr>
          <p:cNvPr id="7" name="Espace réservé du contenu 7">
            <a:extLst>
              <a:ext uri="{FF2B5EF4-FFF2-40B4-BE49-F238E27FC236}">
                <a16:creationId xmlns:a16="http://schemas.microsoft.com/office/drawing/2014/main" id="{A2B9393A-AFB5-4482-BBB7-38A98F2F9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099" y="1069865"/>
            <a:ext cx="4610099" cy="490030"/>
          </a:xfrm>
        </p:spPr>
        <p:txBody>
          <a:bodyPr>
            <a:normAutofit/>
          </a:bodyPr>
          <a:lstStyle/>
          <a:p>
            <a:r>
              <a:rPr lang="fr-CH" dirty="0">
                <a:ea typeface="Calibri" panose="020F0502020204030204" pitchFamily="34" charset="0"/>
              </a:rPr>
              <a:t>Une question</a:t>
            </a:r>
            <a:r>
              <a:rPr lang="fr-CH" dirty="0">
                <a:effectLst/>
                <a:ea typeface="Calibri" panose="020F0502020204030204" pitchFamily="34" charset="0"/>
              </a:rPr>
              <a:t> vous est posée</a:t>
            </a:r>
            <a:endParaRPr lang="fr-CH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5F054A9-6BD5-45AD-A442-E8B4F56E8898}"/>
              </a:ext>
            </a:extLst>
          </p:cNvPr>
          <p:cNvSpPr txBox="1"/>
          <p:nvPr/>
        </p:nvSpPr>
        <p:spPr>
          <a:xfrm>
            <a:off x="408213" y="1533827"/>
            <a:ext cx="1137557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LEMANO 225 </a:t>
            </a:r>
            <a:r>
              <a:rPr lang="es-E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Cully</a:t>
            </a:r>
            <a:r>
              <a:rPr lang="es-ES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LEMANO </a:t>
            </a:r>
            <a:r>
              <a:rPr lang="es-ES" sz="28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s-ES" sz="2800" i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fr-CH" sz="2800" i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Répondez</a:t>
            </a:r>
            <a:r>
              <a:rPr lang="es-ES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CH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8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LEMANO </a:t>
            </a:r>
            <a:r>
              <a:rPr lang="es-ES" sz="28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s-ES" sz="28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LEMANO 225,  </a:t>
            </a:r>
            <a:r>
              <a:rPr lang="fr-CH" sz="2800" i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Compris</a:t>
            </a:r>
            <a:r>
              <a:rPr lang="es-ES" sz="2800" i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8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2800" i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Répondez</a:t>
            </a:r>
            <a:r>
              <a:rPr lang="es-ES" sz="2800" i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CH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H" sz="2800" i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Compris</a:t>
            </a:r>
            <a:r>
              <a:rPr lang="fr-CH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 Donnez-moi, s’il-vous-plaît, le nom et le numéro de téléphone du navigateur que vous avez secouru.  </a:t>
            </a:r>
            <a:r>
              <a:rPr lang="fr-CH" sz="2800" i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Répondez.</a:t>
            </a:r>
          </a:p>
          <a:p>
            <a:pPr marL="447675"/>
            <a:r>
              <a:rPr lang="fr-CH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CH" sz="28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………….…</a:t>
            </a:r>
          </a:p>
          <a:p>
            <a:r>
              <a:rPr lang="fr-CH" sz="28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LEMANO 225</a:t>
            </a:r>
            <a:r>
              <a:rPr lang="fr-CH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 Donnez-moi, s’il-vous-plaît, le nom et le numéro de téléphone du navigateur que vous avez secouru.  </a:t>
            </a:r>
            <a:r>
              <a:rPr lang="fr-CH" sz="2800" i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Répondez.</a:t>
            </a:r>
          </a:p>
          <a:p>
            <a:r>
              <a:rPr lang="fr-CH" sz="28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…………..…</a:t>
            </a:r>
          </a:p>
          <a:p>
            <a:r>
              <a:rPr lang="fr-CH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LEMANO 225, Avez-vous compris ma question ?</a:t>
            </a:r>
            <a:endParaRPr lang="fr-CH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H" sz="28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Oui j’ai compris, mais laissez-moi le temps de lui demander. Je suis sur 	un bateau, il pleut, ce n’est pas facile, vous croyez quoi ?</a:t>
            </a:r>
            <a:endParaRPr lang="fr-CH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8F96ED2-6448-4D3F-4DE9-B2B55D717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080805"/>
            <a:ext cx="1118616" cy="1393364"/>
          </a:xfrm>
          <a:prstGeom prst="rect">
            <a:avLst/>
          </a:prstGeom>
        </p:spPr>
      </p:pic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042972D4-294C-26E8-CBA6-35E4D483D01D}"/>
              </a:ext>
            </a:extLst>
          </p:cNvPr>
          <p:cNvSpPr txBox="1">
            <a:spLocks/>
          </p:cNvSpPr>
          <p:nvPr/>
        </p:nvSpPr>
        <p:spPr>
          <a:xfrm>
            <a:off x="800099" y="6277793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8569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8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644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Langage radio</a:t>
            </a:r>
            <a:endParaRPr lang="fr-CH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16</a:t>
            </a:fld>
            <a:endParaRPr lang="fr-CH"/>
          </a:p>
        </p:txBody>
      </p:sp>
      <p:sp>
        <p:nvSpPr>
          <p:cNvPr id="7" name="Espace réservé du contenu 7">
            <a:extLst>
              <a:ext uri="{FF2B5EF4-FFF2-40B4-BE49-F238E27FC236}">
                <a16:creationId xmlns:a16="http://schemas.microsoft.com/office/drawing/2014/main" id="{A2B9393A-AFB5-4482-BBB7-38A98F2F9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8116"/>
            <a:ext cx="4292599" cy="622103"/>
          </a:xfrm>
        </p:spPr>
        <p:txBody>
          <a:bodyPr>
            <a:normAutofit fontScale="92500"/>
          </a:bodyPr>
          <a:lstStyle/>
          <a:p>
            <a:r>
              <a:rPr lang="fr-CH" dirty="0">
                <a:ea typeface="Calibri" panose="020F0502020204030204" pitchFamily="34" charset="0"/>
              </a:rPr>
              <a:t>Une question</a:t>
            </a:r>
            <a:r>
              <a:rPr lang="fr-CH" dirty="0">
                <a:effectLst/>
                <a:ea typeface="Calibri" panose="020F0502020204030204" pitchFamily="34" charset="0"/>
              </a:rPr>
              <a:t> vous est posée</a:t>
            </a:r>
            <a:endParaRPr lang="fr-CH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5F054A9-6BD5-45AD-A442-E8B4F56E8898}"/>
              </a:ext>
            </a:extLst>
          </p:cNvPr>
          <p:cNvSpPr txBox="1"/>
          <p:nvPr/>
        </p:nvSpPr>
        <p:spPr>
          <a:xfrm>
            <a:off x="408213" y="2451038"/>
            <a:ext cx="1137557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LEMANO 225 </a:t>
            </a:r>
            <a:r>
              <a:rPr lang="es-E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Cully</a:t>
            </a:r>
            <a:r>
              <a:rPr lang="es-ES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LEMANO </a:t>
            </a:r>
            <a:r>
              <a:rPr lang="es-ES" sz="28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s-ES" sz="2800" i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fr-CH" sz="2800" i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Répondez</a:t>
            </a:r>
            <a:r>
              <a:rPr lang="es-ES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CH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8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LEMANO 25 de LEMANO 225,  </a:t>
            </a:r>
            <a:r>
              <a:rPr lang="fr-CH" sz="2800" i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Compris</a:t>
            </a:r>
            <a:r>
              <a:rPr lang="es-ES" sz="2800" i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8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2800" i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Répondez</a:t>
            </a:r>
            <a:r>
              <a:rPr lang="es-ES" sz="2800" i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CH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H" sz="2800" i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Compris</a:t>
            </a:r>
            <a:r>
              <a:rPr lang="fr-CH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 Donnez-moi, s’il-vous-plaît, le nom et le numéro de téléphone du navigateur que vous avez secouru.  </a:t>
            </a:r>
            <a:r>
              <a:rPr lang="fr-CH" sz="2800" i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Répondez.</a:t>
            </a:r>
          </a:p>
          <a:p>
            <a:endParaRPr lang="fr-CH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H" sz="2800" i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Compris,</a:t>
            </a:r>
            <a:r>
              <a:rPr lang="fr-CH" sz="28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un instant, je me renseigne, attendez.</a:t>
            </a:r>
            <a:endParaRPr lang="fr-CH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H" dirty="0"/>
          </a:p>
        </p:txBody>
      </p:sp>
      <p:pic>
        <p:nvPicPr>
          <p:cNvPr id="1026" name="Picture 2" descr="Pouce levé : images, photos et images vectorielles de stock | Shutterstock">
            <a:extLst>
              <a:ext uri="{FF2B5EF4-FFF2-40B4-BE49-F238E27FC236}">
                <a16:creationId xmlns:a16="http://schemas.microsoft.com/office/drawing/2014/main" id="{A1E9475B-3733-30EE-444A-760C9EB44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536" y="3707638"/>
            <a:ext cx="2476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B1CDFCE9-924F-2B2F-37FB-8F8F69D061A2}"/>
              </a:ext>
            </a:extLst>
          </p:cNvPr>
          <p:cNvSpPr txBox="1">
            <a:spLocks/>
          </p:cNvSpPr>
          <p:nvPr/>
        </p:nvSpPr>
        <p:spPr>
          <a:xfrm>
            <a:off x="736600" y="6192075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97181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644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Pratique radio</a:t>
            </a:r>
            <a:endParaRPr lang="fr-CH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17</a:t>
            </a:fld>
            <a:endParaRPr lang="fr-CH" dirty="0"/>
          </a:p>
        </p:txBody>
      </p:sp>
      <p:sp>
        <p:nvSpPr>
          <p:cNvPr id="7" name="Espace réservé du contenu 7">
            <a:extLst>
              <a:ext uri="{FF2B5EF4-FFF2-40B4-BE49-F238E27FC236}">
                <a16:creationId xmlns:a16="http://schemas.microsoft.com/office/drawing/2014/main" id="{A2B9393A-AFB5-4482-BBB7-38A98F2F9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188116"/>
            <a:ext cx="2743200" cy="622103"/>
          </a:xfrm>
        </p:spPr>
        <p:txBody>
          <a:bodyPr>
            <a:normAutofit/>
          </a:bodyPr>
          <a:lstStyle/>
          <a:p>
            <a:r>
              <a:rPr lang="fr-CH" dirty="0"/>
              <a:t>Perturbateur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7AE600-38AA-7E29-44D9-3793642B2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616" y="1576094"/>
            <a:ext cx="522589" cy="14322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95958DD-C9E6-E86C-AD91-4624FEAF6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200" y="1591334"/>
            <a:ext cx="522589" cy="1432282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1C77A72-663E-10C4-D137-9C8980A764DF}"/>
              </a:ext>
            </a:extLst>
          </p:cNvPr>
          <p:cNvCxnSpPr/>
          <p:nvPr/>
        </p:nvCxnSpPr>
        <p:spPr>
          <a:xfrm>
            <a:off x="3904488" y="1810219"/>
            <a:ext cx="4315968" cy="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2011C8B2-E4A0-ED38-EF32-DDACAA54959C}"/>
              </a:ext>
            </a:extLst>
          </p:cNvPr>
          <p:cNvSpPr txBox="1"/>
          <p:nvPr/>
        </p:nvSpPr>
        <p:spPr>
          <a:xfrm>
            <a:off x="5647935" y="1938143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Bla-bla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30E999A-BB95-AE3B-2EE4-6A503789F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66" y="4357394"/>
            <a:ext cx="522589" cy="1432282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D236D4D-AE7F-F295-6EE1-E0DC85D757E1}"/>
              </a:ext>
            </a:extLst>
          </p:cNvPr>
          <p:cNvCxnSpPr>
            <a:cxnSpLocks/>
          </p:cNvCxnSpPr>
          <p:nvPr/>
        </p:nvCxnSpPr>
        <p:spPr>
          <a:xfrm flipV="1">
            <a:off x="1459155" y="3429000"/>
            <a:ext cx="2579445" cy="1165860"/>
          </a:xfrm>
          <a:prstGeom prst="straightConnector1">
            <a:avLst/>
          </a:prstGeom>
          <a:ln w="4127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rganigramme : Jonction de sommaire 16">
            <a:extLst>
              <a:ext uri="{FF2B5EF4-FFF2-40B4-BE49-F238E27FC236}">
                <a16:creationId xmlns:a16="http://schemas.microsoft.com/office/drawing/2014/main" id="{2CBA4BAF-3484-F28E-AF36-2632C8C1F0E1}"/>
              </a:ext>
            </a:extLst>
          </p:cNvPr>
          <p:cNvSpPr/>
          <p:nvPr/>
        </p:nvSpPr>
        <p:spPr>
          <a:xfrm>
            <a:off x="684530" y="4585993"/>
            <a:ext cx="1093470" cy="1208483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D391215-BDB7-E4D7-676B-98C913FEB545}"/>
              </a:ext>
            </a:extLst>
          </p:cNvPr>
          <p:cNvSpPr txBox="1"/>
          <p:nvPr/>
        </p:nvSpPr>
        <p:spPr>
          <a:xfrm>
            <a:off x="1789082" y="5005568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B i </a:t>
            </a:r>
            <a:r>
              <a:rPr lang="fr-CH" dirty="0" err="1"/>
              <a:t>i</a:t>
            </a:r>
            <a:r>
              <a:rPr lang="fr-CH" dirty="0"/>
              <a:t> </a:t>
            </a:r>
            <a:r>
              <a:rPr lang="fr-CH" dirty="0" err="1"/>
              <a:t>i</a:t>
            </a:r>
            <a:r>
              <a:rPr lang="fr-CH" dirty="0"/>
              <a:t> </a:t>
            </a:r>
            <a:r>
              <a:rPr lang="fr-CH" dirty="0" err="1"/>
              <a:t>i</a:t>
            </a:r>
            <a:r>
              <a:rPr lang="fr-CH" dirty="0"/>
              <a:t> </a:t>
            </a:r>
            <a:r>
              <a:rPr lang="fr-CH" dirty="0" err="1"/>
              <a:t>i</a:t>
            </a:r>
            <a:r>
              <a:rPr lang="fr-CH" dirty="0"/>
              <a:t> </a:t>
            </a:r>
            <a:r>
              <a:rPr lang="fr-CH" dirty="0" err="1"/>
              <a:t>i</a:t>
            </a:r>
            <a:r>
              <a:rPr lang="fr-CH" dirty="0"/>
              <a:t> p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8576BA31-3085-2FFB-724C-0B9375967F10}"/>
              </a:ext>
            </a:extLst>
          </p:cNvPr>
          <p:cNvSpPr txBox="1">
            <a:spLocks/>
          </p:cNvSpPr>
          <p:nvPr/>
        </p:nvSpPr>
        <p:spPr>
          <a:xfrm>
            <a:off x="838199" y="6409848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4190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644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Pratique radio</a:t>
            </a:r>
            <a:endParaRPr lang="fr-CH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18</a:t>
            </a:fld>
            <a:endParaRPr lang="fr-CH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3F7CBC3-2504-4B21-B263-24C4F9ECF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88" y="913244"/>
            <a:ext cx="1752600" cy="48034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4F9A53C-E43C-44DE-8CA2-CD341FCE2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451932" y="2686898"/>
            <a:ext cx="1402935" cy="3845081"/>
          </a:xfrm>
          <a:prstGeom prst="rect">
            <a:avLst/>
          </a:prstGeom>
        </p:spPr>
      </p:pic>
      <p:pic>
        <p:nvPicPr>
          <p:cNvPr id="2050" name="Picture 2" descr="Icône ok">
            <a:extLst>
              <a:ext uri="{FF2B5EF4-FFF2-40B4-BE49-F238E27FC236}">
                <a16:creationId xmlns:a16="http://schemas.microsoft.com/office/drawing/2014/main" id="{7E2FB2CD-5A46-4D09-BD0A-91BED909A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687" y="1450413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cône supprimer, fermer, sortie">
            <a:extLst>
              <a:ext uri="{FF2B5EF4-FFF2-40B4-BE49-F238E27FC236}">
                <a16:creationId xmlns:a16="http://schemas.microsoft.com/office/drawing/2014/main" id="{73E15828-AF54-4608-A9FE-D07244C13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971" y="1833130"/>
            <a:ext cx="2688771" cy="268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B1FB91AD-22F3-614B-B17D-6BA58C3F8857}"/>
              </a:ext>
            </a:extLst>
          </p:cNvPr>
          <p:cNvSpPr txBox="1">
            <a:spLocks/>
          </p:cNvSpPr>
          <p:nvPr/>
        </p:nvSpPr>
        <p:spPr>
          <a:xfrm>
            <a:off x="838199" y="6409848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52158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644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Pratique radio</a:t>
            </a:r>
            <a:endParaRPr lang="fr-CH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19</a:t>
            </a:fld>
            <a:endParaRPr lang="fr-CH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3F7CBC3-2504-4B21-B263-24C4F9ECF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88" y="913244"/>
            <a:ext cx="1752600" cy="4803422"/>
          </a:xfrm>
          <a:prstGeom prst="rect">
            <a:avLst/>
          </a:prstGeom>
        </p:spPr>
      </p:pic>
      <p:pic>
        <p:nvPicPr>
          <p:cNvPr id="2052" name="Picture 4" descr="Icône supprimer, fermer, sortie">
            <a:extLst>
              <a:ext uri="{FF2B5EF4-FFF2-40B4-BE49-F238E27FC236}">
                <a16:creationId xmlns:a16="http://schemas.microsoft.com/office/drawing/2014/main" id="{73E15828-AF54-4608-A9FE-D07244C13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971" y="1833130"/>
            <a:ext cx="2688771" cy="268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C1989636-FEA6-5948-19C7-DB4CB7949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14" y="1407628"/>
            <a:ext cx="5308030" cy="404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980D3711-0D1F-AB08-CA11-2376A2BD3476}"/>
              </a:ext>
            </a:extLst>
          </p:cNvPr>
          <p:cNvSpPr txBox="1">
            <a:spLocks/>
          </p:cNvSpPr>
          <p:nvPr/>
        </p:nvSpPr>
        <p:spPr>
          <a:xfrm>
            <a:off x="838199" y="6409848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94747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CDFA54-1501-E4AF-7267-E8A9B5B0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But du cours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AC76E-C201-9844-C288-A22EEE9D9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828" y="1825625"/>
            <a:ext cx="10795503" cy="4351338"/>
          </a:xfrm>
        </p:spPr>
        <p:txBody>
          <a:bodyPr/>
          <a:lstStyle/>
          <a:p>
            <a:pPr marL="0" indent="0" algn="ctr">
              <a:buNone/>
            </a:pPr>
            <a:r>
              <a:rPr lang="fr-CH" dirty="0"/>
              <a:t>«Les transmissions radio de la SISL» </a:t>
            </a:r>
          </a:p>
          <a:p>
            <a:pPr marL="0" indent="0">
              <a:buNone/>
            </a:pPr>
            <a:endParaRPr lang="fr-CH" dirty="0"/>
          </a:p>
          <a:p>
            <a:r>
              <a:rPr lang="fr-CH" dirty="0"/>
              <a:t>Pour la </a:t>
            </a:r>
            <a:r>
              <a:rPr lang="fr-CH" b="1" dirty="0"/>
              <a:t>formation</a:t>
            </a:r>
            <a:r>
              <a:rPr lang="fr-CH" dirty="0"/>
              <a:t> «radio» des nouveaux membres </a:t>
            </a:r>
          </a:p>
          <a:p>
            <a:r>
              <a:rPr lang="fr-CH" dirty="0"/>
              <a:t>Pour le </a:t>
            </a:r>
            <a:r>
              <a:rPr lang="fr-CH" b="1" dirty="0"/>
              <a:t>rafraîchissement</a:t>
            </a:r>
            <a:r>
              <a:rPr lang="fr-CH" dirty="0"/>
              <a:t> des connaissances «radio» des membres actifs</a:t>
            </a:r>
          </a:p>
          <a:p>
            <a:endParaRPr lang="fr-CH" dirty="0"/>
          </a:p>
          <a:p>
            <a:r>
              <a:rPr lang="fr-CH" dirty="0"/>
              <a:t>1) </a:t>
            </a:r>
            <a:r>
              <a:rPr lang="fr-CH" b="1" dirty="0"/>
              <a:t>Explication technique </a:t>
            </a:r>
            <a:r>
              <a:rPr lang="fr-CH" dirty="0"/>
              <a:t>des systèmes de transmission radio</a:t>
            </a:r>
          </a:p>
          <a:p>
            <a:r>
              <a:rPr lang="fr-CH" dirty="0"/>
              <a:t>2) </a:t>
            </a:r>
            <a:r>
              <a:rPr lang="fr-CH" b="1" dirty="0"/>
              <a:t>Procédure d’utilisation </a:t>
            </a:r>
            <a:r>
              <a:rPr lang="fr-CH" dirty="0"/>
              <a:t>des moyens de transmission radio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C2D3A66-0024-4FEF-07EC-434D7E24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9550-8C26-4FB5-B9B1-9FA86828017F}" type="slidenum">
              <a:rPr lang="fr-CH" smtClean="0"/>
              <a:t>2</a:t>
            </a:fld>
            <a:endParaRPr lang="fr-CH"/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EDCDF370-4D7D-E669-2A57-01D62A947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0125" y="6356350"/>
            <a:ext cx="6115049" cy="365125"/>
          </a:xfrm>
        </p:spPr>
        <p:txBody>
          <a:bodyPr/>
          <a:lstStyle/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21514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644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Pratique radio</a:t>
            </a:r>
            <a:endParaRPr lang="fr-CH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20</a:t>
            </a:fld>
            <a:endParaRPr lang="fr-CH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3F7CBC3-2504-4B21-B263-24C4F9ECF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892" y="1552928"/>
            <a:ext cx="1752600" cy="480342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6BD9F6F-5DBC-4650-AD44-82D3AF979A09}"/>
              </a:ext>
            </a:extLst>
          </p:cNvPr>
          <p:cNvSpPr txBox="1"/>
          <p:nvPr/>
        </p:nvSpPr>
        <p:spPr>
          <a:xfrm>
            <a:off x="3742792" y="1733337"/>
            <a:ext cx="44106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/>
              <a:t>Presser</a:t>
            </a:r>
          </a:p>
          <a:p>
            <a:endParaRPr lang="fr-CH" sz="2800" dirty="0"/>
          </a:p>
          <a:p>
            <a:endParaRPr lang="fr-CH" sz="2800" dirty="0"/>
          </a:p>
          <a:p>
            <a:endParaRPr lang="fr-CH" sz="2800" dirty="0"/>
          </a:p>
          <a:p>
            <a:r>
              <a:rPr lang="fr-CH" sz="2800" dirty="0"/>
              <a:t>Attendre la double tonalité</a:t>
            </a:r>
          </a:p>
          <a:p>
            <a:endParaRPr lang="fr-CH" sz="2800" dirty="0"/>
          </a:p>
          <a:p>
            <a:endParaRPr lang="fr-CH" sz="2800" dirty="0"/>
          </a:p>
          <a:p>
            <a:endParaRPr lang="fr-CH" sz="2800" dirty="0"/>
          </a:p>
          <a:p>
            <a:r>
              <a:rPr lang="fr-CH" sz="2800" dirty="0"/>
              <a:t>Parler</a:t>
            </a:r>
          </a:p>
        </p:txBody>
      </p:sp>
      <p:pic>
        <p:nvPicPr>
          <p:cNvPr id="3074" name="Picture 2" descr="Comprendre une langue mais ne pas la parler : quelles raisons et solutions  ? | Assimil">
            <a:extLst>
              <a:ext uri="{FF2B5EF4-FFF2-40B4-BE49-F238E27FC236}">
                <a16:creationId xmlns:a16="http://schemas.microsoft.com/office/drawing/2014/main" id="{D850FFE4-75AE-4A2F-879E-AB8606ACA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238" y="2842196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F9F994-6275-439F-B48A-30D21892F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314" y="4470929"/>
            <a:ext cx="1676400" cy="165899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4BD53B-751A-4199-954A-2FECA9259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784184" y="776923"/>
            <a:ext cx="1029141" cy="19676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7D7DEA7-B57E-CC4B-8FA2-7ABDADE7A253}"/>
              </a:ext>
            </a:extLst>
          </p:cNvPr>
          <p:cNvSpPr txBox="1"/>
          <p:nvPr/>
        </p:nvSpPr>
        <p:spPr>
          <a:xfrm>
            <a:off x="1295400" y="917005"/>
            <a:ext cx="181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/>
              <a:t>Pour parler</a:t>
            </a:r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64A84EE3-97B5-7434-E902-1525261DE3F9}"/>
              </a:ext>
            </a:extLst>
          </p:cNvPr>
          <p:cNvSpPr txBox="1">
            <a:spLocks/>
          </p:cNvSpPr>
          <p:nvPr/>
        </p:nvSpPr>
        <p:spPr>
          <a:xfrm>
            <a:off x="838199" y="6409848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27318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644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Cause de panne</a:t>
            </a:r>
            <a:endParaRPr lang="fr-CH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21</a:t>
            </a:fld>
            <a:endParaRPr lang="fr-CH"/>
          </a:p>
        </p:txBody>
      </p:sp>
      <p:pic>
        <p:nvPicPr>
          <p:cNvPr id="4098" name="Picture 2" descr="MESSAGERIE ZIMBRA EN PANNE – DISTRICT DE FOOTBALL DES DEUX-SEVRES">
            <a:extLst>
              <a:ext uri="{FF2B5EF4-FFF2-40B4-BE49-F238E27FC236}">
                <a16:creationId xmlns:a16="http://schemas.microsoft.com/office/drawing/2014/main" id="{E02A6A4D-C3EF-48D5-92DC-34A4FBCD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01" y="1019747"/>
            <a:ext cx="3894322" cy="240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C077C85-901D-4971-BC38-92371A4720E3}"/>
              </a:ext>
            </a:extLst>
          </p:cNvPr>
          <p:cNvSpPr txBox="1"/>
          <p:nvPr/>
        </p:nvSpPr>
        <p:spPr>
          <a:xfrm>
            <a:off x="4789714" y="1425891"/>
            <a:ext cx="713836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/>
              <a:t>Volume réglé au minimum</a:t>
            </a:r>
          </a:p>
          <a:p>
            <a:endParaRPr lang="fr-CH" sz="3200" dirty="0"/>
          </a:p>
          <a:p>
            <a:r>
              <a:rPr lang="fr-CH" sz="3200" dirty="0"/>
              <a:t>Appareil éteint</a:t>
            </a:r>
          </a:p>
          <a:p>
            <a:endParaRPr lang="fr-CH" sz="3200" dirty="0"/>
          </a:p>
          <a:p>
            <a:r>
              <a:rPr lang="fr-CH" sz="3200" dirty="0"/>
              <a:t>Mauvais réglage du canal</a:t>
            </a:r>
          </a:p>
          <a:p>
            <a:endParaRPr lang="fr-CH" sz="3200" dirty="0"/>
          </a:p>
          <a:p>
            <a:r>
              <a:rPr lang="fr-CH" sz="3200" dirty="0"/>
              <a:t>Batterie déchargée</a:t>
            </a:r>
          </a:p>
          <a:p>
            <a:endParaRPr lang="fr-CH" sz="3200" dirty="0"/>
          </a:p>
          <a:p>
            <a:r>
              <a:rPr lang="fr-CH" sz="3200" dirty="0"/>
              <a:t>GPS ne fonctionne pas dans les bâtiments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BE1BB609-D95E-E398-195E-775E5894F285}"/>
              </a:ext>
            </a:extLst>
          </p:cNvPr>
          <p:cNvSpPr txBox="1">
            <a:spLocks/>
          </p:cNvSpPr>
          <p:nvPr/>
        </p:nvSpPr>
        <p:spPr>
          <a:xfrm>
            <a:off x="838199" y="6409848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2609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644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Procédure radio SISL</a:t>
            </a:r>
            <a:endParaRPr lang="fr-CH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22</a:t>
            </a:fld>
            <a:endParaRPr lang="fr-CH"/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BE1BB609-D95E-E398-195E-775E5894F285}"/>
              </a:ext>
            </a:extLst>
          </p:cNvPr>
          <p:cNvSpPr txBox="1">
            <a:spLocks/>
          </p:cNvSpPr>
          <p:nvPr/>
        </p:nvSpPr>
        <p:spPr>
          <a:xfrm>
            <a:off x="838199" y="6409848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6AB6D3-1692-A3CF-58C7-F5205A96FAA8}"/>
              </a:ext>
            </a:extLst>
          </p:cNvPr>
          <p:cNvSpPr txBox="1"/>
          <p:nvPr/>
        </p:nvSpPr>
        <p:spPr>
          <a:xfrm>
            <a:off x="1542477" y="898544"/>
            <a:ext cx="7890302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DL,  12,  </a:t>
            </a:r>
            <a:r>
              <a:rPr lang="fr-CH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L2</a:t>
            </a:r>
            <a:r>
              <a:rPr lang="fr-CH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 N,  K,  CGN,  E sans changements</a:t>
            </a:r>
          </a:p>
          <a:p>
            <a:r>
              <a:rPr lang="fr-CH" sz="2800" dirty="0">
                <a:latin typeface="Arial" panose="020B0604020202020204" pitchFamily="34" charset="0"/>
                <a:ea typeface="Calibri" panose="020F0502020204030204" pitchFamily="34" charset="0"/>
              </a:rPr>
              <a:t>Alarme uniquement sur le DL</a:t>
            </a:r>
          </a:p>
          <a:p>
            <a:endParaRPr lang="fr-CH" sz="28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fr-CH" sz="2800" dirty="0">
                <a:latin typeface="Arial" panose="020B0604020202020204" pitchFamily="34" charset="0"/>
                <a:ea typeface="Calibri" panose="020F0502020204030204" pitchFamily="34" charset="0"/>
              </a:rPr>
              <a:t>Canaux numériques : propre SISL</a:t>
            </a:r>
          </a:p>
          <a:p>
            <a:endParaRPr lang="fr-CH" sz="28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fr-CH" sz="2800" dirty="0">
                <a:latin typeface="Arial" panose="020B0604020202020204" pitchFamily="34" charset="0"/>
                <a:ea typeface="Calibri" panose="020F0502020204030204" pitchFamily="34" charset="0"/>
              </a:rPr>
              <a:t>Local :</a:t>
            </a:r>
          </a:p>
          <a:p>
            <a:r>
              <a:rPr lang="fr-CH" sz="2800" dirty="0">
                <a:latin typeface="Arial" panose="020B0604020202020204" pitchFamily="34" charset="0"/>
                <a:ea typeface="Calibri" panose="020F0502020204030204" pitchFamily="34" charset="0"/>
              </a:rPr>
              <a:t>Un poste canal DL  </a:t>
            </a:r>
          </a:p>
          <a:p>
            <a:r>
              <a:rPr lang="fr-CH" sz="2800" dirty="0">
                <a:latin typeface="Arial" panose="020B0604020202020204" pitchFamily="34" charset="0"/>
                <a:ea typeface="Calibri" panose="020F0502020204030204" pitchFamily="34" charset="0"/>
              </a:rPr>
              <a:t>Un poste canal numérique</a:t>
            </a:r>
          </a:p>
          <a:p>
            <a:endParaRPr lang="fr-CH" sz="28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fr-CH" sz="2800" dirty="0">
                <a:latin typeface="Arial" panose="020B0604020202020204" pitchFamily="34" charset="0"/>
                <a:ea typeface="Calibri" panose="020F0502020204030204" pitchFamily="34" charset="0"/>
              </a:rPr>
              <a:t>Sur le bateau :</a:t>
            </a:r>
          </a:p>
          <a:p>
            <a:r>
              <a:rPr lang="fr-CH" sz="2800" dirty="0">
                <a:latin typeface="Arial" panose="020B0604020202020204" pitchFamily="34" charset="0"/>
                <a:ea typeface="Calibri" panose="020F0502020204030204" pitchFamily="34" charset="0"/>
              </a:rPr>
              <a:t>Un poste canal DL  </a:t>
            </a:r>
          </a:p>
          <a:p>
            <a:r>
              <a:rPr lang="fr-CH" sz="2800" dirty="0">
                <a:latin typeface="Arial" panose="020B0604020202020204" pitchFamily="34" charset="0"/>
                <a:ea typeface="Calibri" panose="020F0502020204030204" pitchFamily="34" charset="0"/>
              </a:rPr>
              <a:t>Un poste canal numérique</a:t>
            </a:r>
          </a:p>
          <a:p>
            <a:r>
              <a:rPr lang="fr-CH" sz="2800" dirty="0">
                <a:latin typeface="Arial" panose="020B0604020202020204" pitchFamily="34" charset="0"/>
                <a:ea typeface="Calibri" panose="020F0502020204030204" pitchFamily="34" charset="0"/>
              </a:rPr>
              <a:t>Plusieurs postes numériques  </a:t>
            </a:r>
            <a:endParaRPr lang="fr-CH" sz="28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2F919A-10ED-E5FB-371E-226742404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018" y="3553104"/>
            <a:ext cx="1294982" cy="37212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D161D9-448D-17A2-08E6-8C78215C7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989681"/>
            <a:ext cx="1294983" cy="37212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9918681-4732-6E91-5E2C-435A24754530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fr-CH" dirty="0"/>
              <a:t>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6645126-7191-D0F8-8124-8B7C6D88E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912" y="5290509"/>
            <a:ext cx="1294984" cy="37212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5C064CE-80BA-2F61-D316-8CE364EEE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3" y="5704959"/>
            <a:ext cx="1294980" cy="37212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5EF8648-452F-64D3-7E35-234DC41D0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6948" y="6088237"/>
            <a:ext cx="1294976" cy="37211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DF8ACDE-796A-CEAA-DBFA-5D53554531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9391" y="6088954"/>
            <a:ext cx="1269885" cy="3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7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644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Service de vigie</a:t>
            </a:r>
            <a:endParaRPr lang="fr-CH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23</a:t>
            </a:fld>
            <a:endParaRPr lang="fr-CH"/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BE1BB609-D95E-E398-195E-775E5894F285}"/>
              </a:ext>
            </a:extLst>
          </p:cNvPr>
          <p:cNvSpPr txBox="1">
            <a:spLocks/>
          </p:cNvSpPr>
          <p:nvPr/>
        </p:nvSpPr>
        <p:spPr>
          <a:xfrm>
            <a:off x="838199" y="6409848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E217FEC-EAA0-162B-9412-E09754F91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87" y="1174813"/>
            <a:ext cx="1231027" cy="13935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909D0EF-147A-5A7E-32A9-2A62369F7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042" y="1174813"/>
            <a:ext cx="1231027" cy="139352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26DBCA-127A-4D4F-982F-452E9BC97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96" y="1174813"/>
            <a:ext cx="1231027" cy="139352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CACDD6F-3B5A-2F13-FFD5-FD81707F7EAB}"/>
              </a:ext>
            </a:extLst>
          </p:cNvPr>
          <p:cNvSpPr txBox="1"/>
          <p:nvPr/>
        </p:nvSpPr>
        <p:spPr>
          <a:xfrm>
            <a:off x="4272359" y="989209"/>
            <a:ext cx="544661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/>
              <a:t>Une radio analogique, DL </a:t>
            </a:r>
          </a:p>
          <a:p>
            <a:r>
              <a:rPr lang="fr-CH" sz="2800" dirty="0"/>
              <a:t>	</a:t>
            </a:r>
            <a:r>
              <a:rPr lang="fr-CH" sz="2800" dirty="0">
                <a:solidFill>
                  <a:srgbClr val="0070C0"/>
                </a:solidFill>
              </a:rPr>
              <a:t>Réception des alarmes</a:t>
            </a:r>
          </a:p>
          <a:p>
            <a:endParaRPr lang="fr-CH" sz="2800" dirty="0"/>
          </a:p>
          <a:p>
            <a:r>
              <a:rPr lang="fr-CH" sz="2800" dirty="0"/>
              <a:t>Une radio numérique canal ad hoc   </a:t>
            </a:r>
          </a:p>
          <a:p>
            <a:r>
              <a:rPr lang="fr-CH" sz="2800" dirty="0"/>
              <a:t>	</a:t>
            </a:r>
            <a:r>
              <a:rPr lang="fr-CH" sz="2800" dirty="0">
                <a:solidFill>
                  <a:srgbClr val="0070C0"/>
                </a:solidFill>
              </a:rPr>
              <a:t>Annonce automatique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6C569C6-B7AA-425F-1752-63629FC43E2A}"/>
              </a:ext>
            </a:extLst>
          </p:cNvPr>
          <p:cNvSpPr txBox="1"/>
          <p:nvPr/>
        </p:nvSpPr>
        <p:spPr>
          <a:xfrm>
            <a:off x="2086344" y="3272842"/>
            <a:ext cx="5826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solidFill>
                  <a:srgbClr val="FF0000"/>
                </a:solidFill>
              </a:rPr>
              <a:t>Test de liaison avec Jorat fixe sur le DL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3F4188F-3999-6B45-88BF-5C03AFCED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75" y="4345979"/>
            <a:ext cx="1231027" cy="13935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3A26F15-F7E3-0B07-8EBC-0EB35CDBD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130" y="4345979"/>
            <a:ext cx="1231027" cy="139352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B509F0E-6517-92CA-DBE6-78C0EBDC0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784" y="4345979"/>
            <a:ext cx="1231027" cy="1393522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154C32AC-52D2-AC1F-AE10-C4B99207FA4D}"/>
              </a:ext>
            </a:extLst>
          </p:cNvPr>
          <p:cNvGrpSpPr/>
          <p:nvPr/>
        </p:nvGrpSpPr>
        <p:grpSpPr>
          <a:xfrm>
            <a:off x="1879008" y="4095814"/>
            <a:ext cx="1866600" cy="2011320"/>
            <a:chOff x="1879008" y="4095814"/>
            <a:chExt cx="1866600" cy="201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3" name="Encre 22">
                  <a:extLst>
                    <a:ext uri="{FF2B5EF4-FFF2-40B4-BE49-F238E27FC236}">
                      <a16:creationId xmlns:a16="http://schemas.microsoft.com/office/drawing/2014/main" id="{E4784436-23EA-7BC7-7198-1BEEB6C6F563}"/>
                    </a:ext>
                  </a:extLst>
                </p14:cNvPr>
                <p14:cNvContentPartPr/>
                <p14:nvPr/>
              </p14:nvContentPartPr>
              <p14:xfrm>
                <a:off x="2768208" y="4158454"/>
                <a:ext cx="905040" cy="1849320"/>
              </p14:xfrm>
            </p:contentPart>
          </mc:Choice>
          <mc:Fallback xmlns="">
            <p:pic>
              <p:nvPicPr>
                <p:cNvPr id="23" name="Encre 22">
                  <a:extLst>
                    <a:ext uri="{FF2B5EF4-FFF2-40B4-BE49-F238E27FC236}">
                      <a16:creationId xmlns:a16="http://schemas.microsoft.com/office/drawing/2014/main" id="{E4784436-23EA-7BC7-7198-1BEEB6C6F56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59208" y="4149814"/>
                  <a:ext cx="922680" cy="18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4" name="Encre 23">
                  <a:extLst>
                    <a:ext uri="{FF2B5EF4-FFF2-40B4-BE49-F238E27FC236}">
                      <a16:creationId xmlns:a16="http://schemas.microsoft.com/office/drawing/2014/main" id="{BA53F9B4-E77E-6D48-EC37-C0D842C6C5F4}"/>
                    </a:ext>
                  </a:extLst>
                </p14:cNvPr>
                <p14:cNvContentPartPr/>
                <p14:nvPr/>
              </p14:nvContentPartPr>
              <p14:xfrm>
                <a:off x="2842368" y="4108414"/>
                <a:ext cx="903240" cy="1865160"/>
              </p14:xfrm>
            </p:contentPart>
          </mc:Choice>
          <mc:Fallback xmlns="">
            <p:pic>
              <p:nvPicPr>
                <p:cNvPr id="24" name="Encre 23">
                  <a:extLst>
                    <a:ext uri="{FF2B5EF4-FFF2-40B4-BE49-F238E27FC236}">
                      <a16:creationId xmlns:a16="http://schemas.microsoft.com/office/drawing/2014/main" id="{BA53F9B4-E77E-6D48-EC37-C0D842C6C5F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33368" y="4099414"/>
                  <a:ext cx="920880" cy="18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6" name="Encre 25">
                  <a:extLst>
                    <a:ext uri="{FF2B5EF4-FFF2-40B4-BE49-F238E27FC236}">
                      <a16:creationId xmlns:a16="http://schemas.microsoft.com/office/drawing/2014/main" id="{B1912F1B-451C-7DF9-487D-DE33A8323DD7}"/>
                    </a:ext>
                  </a:extLst>
                </p14:cNvPr>
                <p14:cNvContentPartPr/>
                <p14:nvPr/>
              </p14:nvContentPartPr>
              <p14:xfrm>
                <a:off x="1891248" y="4095814"/>
                <a:ext cx="693000" cy="2011320"/>
              </p14:xfrm>
            </p:contentPart>
          </mc:Choice>
          <mc:Fallback xmlns="">
            <p:pic>
              <p:nvPicPr>
                <p:cNvPr id="26" name="Encre 25">
                  <a:extLst>
                    <a:ext uri="{FF2B5EF4-FFF2-40B4-BE49-F238E27FC236}">
                      <a16:creationId xmlns:a16="http://schemas.microsoft.com/office/drawing/2014/main" id="{B1912F1B-451C-7DF9-487D-DE33A8323DD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82608" y="4087174"/>
                  <a:ext cx="710640" cy="20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8" name="Encre 27">
                  <a:extLst>
                    <a:ext uri="{FF2B5EF4-FFF2-40B4-BE49-F238E27FC236}">
                      <a16:creationId xmlns:a16="http://schemas.microsoft.com/office/drawing/2014/main" id="{0B9929B6-D35C-CDC7-C435-8E8DF279914F}"/>
                    </a:ext>
                  </a:extLst>
                </p14:cNvPr>
                <p14:cNvContentPartPr/>
                <p14:nvPr/>
              </p14:nvContentPartPr>
              <p14:xfrm>
                <a:off x="1879008" y="4144414"/>
                <a:ext cx="539280" cy="1805400"/>
              </p14:xfrm>
            </p:contentPart>
          </mc:Choice>
          <mc:Fallback xmlns="">
            <p:pic>
              <p:nvPicPr>
                <p:cNvPr id="28" name="Encre 27">
                  <a:extLst>
                    <a:ext uri="{FF2B5EF4-FFF2-40B4-BE49-F238E27FC236}">
                      <a16:creationId xmlns:a16="http://schemas.microsoft.com/office/drawing/2014/main" id="{0B9929B6-D35C-CDC7-C435-8E8DF279914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870008" y="4135774"/>
                  <a:ext cx="556920" cy="1823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635197A4-7D0D-5B81-ED01-FAFE0B59AB31}"/>
              </a:ext>
            </a:extLst>
          </p:cNvPr>
          <p:cNvSpPr txBox="1"/>
          <p:nvPr/>
        </p:nvSpPr>
        <p:spPr>
          <a:xfrm>
            <a:off x="4207996" y="4318125"/>
            <a:ext cx="6964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/>
              <a:t>Ne pas allumer de radio avec l’étiquette rouge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80F1847-9F3D-D346-EEE0-9924408159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81513" y="2987059"/>
            <a:ext cx="1324143" cy="11652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365AB55-CFCB-FA68-7700-36FC867E34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32322" y="1068294"/>
            <a:ext cx="1294982" cy="37212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BA3B6B7-AA80-3D3B-5DC8-53331BBB74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27304" y="2382274"/>
            <a:ext cx="1294983" cy="37212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1060227-35C2-9FAF-8AA4-851C42056A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1644" y="5173732"/>
            <a:ext cx="1294980" cy="37212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11623EF-AB03-6F66-4226-F55DC7C2FC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28660" y="5161558"/>
            <a:ext cx="1294983" cy="3721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Encre 18">
                <a:extLst>
                  <a:ext uri="{FF2B5EF4-FFF2-40B4-BE49-F238E27FC236}">
                    <a16:creationId xmlns:a16="http://schemas.microsoft.com/office/drawing/2014/main" id="{18E33432-A9E6-0886-7E30-D517B7805048}"/>
                  </a:ext>
                </a:extLst>
              </p14:cNvPr>
              <p14:cNvContentPartPr/>
              <p14:nvPr/>
            </p14:nvContentPartPr>
            <p14:xfrm>
              <a:off x="5094094" y="4939621"/>
              <a:ext cx="836640" cy="771480"/>
            </p14:xfrm>
          </p:contentPart>
        </mc:Choice>
        <mc:Fallback xmlns="">
          <p:pic>
            <p:nvPicPr>
              <p:cNvPr id="19" name="Encre 18">
                <a:extLst>
                  <a:ext uri="{FF2B5EF4-FFF2-40B4-BE49-F238E27FC236}">
                    <a16:creationId xmlns:a16="http://schemas.microsoft.com/office/drawing/2014/main" id="{18E33432-A9E6-0886-7E30-D517B780504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85454" y="4930981"/>
                <a:ext cx="854280" cy="78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3573BAA6-CAAE-7F27-F786-3EEEDE868975}"/>
                  </a:ext>
                </a:extLst>
              </p14:cNvPr>
              <p14:cNvContentPartPr/>
              <p14:nvPr/>
            </p14:nvContentPartPr>
            <p14:xfrm>
              <a:off x="5153494" y="4905421"/>
              <a:ext cx="726120" cy="88992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3573BAA6-CAAE-7F27-F786-3EEEDE86897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44854" y="4896781"/>
                <a:ext cx="743760" cy="907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e 31">
            <a:extLst>
              <a:ext uri="{FF2B5EF4-FFF2-40B4-BE49-F238E27FC236}">
                <a16:creationId xmlns:a16="http://schemas.microsoft.com/office/drawing/2014/main" id="{DAC558D0-95C3-4AD5-97DF-84F82F91F276}"/>
              </a:ext>
            </a:extLst>
          </p:cNvPr>
          <p:cNvGrpSpPr/>
          <p:nvPr/>
        </p:nvGrpSpPr>
        <p:grpSpPr>
          <a:xfrm>
            <a:off x="6970414" y="4829101"/>
            <a:ext cx="632880" cy="990000"/>
            <a:chOff x="6970414" y="4829101"/>
            <a:chExt cx="632880" cy="99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7" name="Encre 26">
                  <a:extLst>
                    <a:ext uri="{FF2B5EF4-FFF2-40B4-BE49-F238E27FC236}">
                      <a16:creationId xmlns:a16="http://schemas.microsoft.com/office/drawing/2014/main" id="{2CD2F5B7-B7A9-55F8-D769-B093215316A6}"/>
                    </a:ext>
                  </a:extLst>
                </p14:cNvPr>
                <p14:cNvContentPartPr/>
                <p14:nvPr/>
              </p14:nvContentPartPr>
              <p14:xfrm>
                <a:off x="6970414" y="4880941"/>
                <a:ext cx="632880" cy="896040"/>
              </p14:xfrm>
            </p:contentPart>
          </mc:Choice>
          <mc:Fallback xmlns="">
            <p:pic>
              <p:nvPicPr>
                <p:cNvPr id="27" name="Encre 26">
                  <a:extLst>
                    <a:ext uri="{FF2B5EF4-FFF2-40B4-BE49-F238E27FC236}">
                      <a16:creationId xmlns:a16="http://schemas.microsoft.com/office/drawing/2014/main" id="{2CD2F5B7-B7A9-55F8-D769-B093215316A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961414" y="4871941"/>
                  <a:ext cx="650520" cy="9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1" name="Encre 30">
                  <a:extLst>
                    <a:ext uri="{FF2B5EF4-FFF2-40B4-BE49-F238E27FC236}">
                      <a16:creationId xmlns:a16="http://schemas.microsoft.com/office/drawing/2014/main" id="{317BDC1A-1882-678B-3D88-17D1A322C6E4}"/>
                    </a:ext>
                  </a:extLst>
                </p14:cNvPr>
                <p14:cNvContentPartPr/>
                <p14:nvPr/>
              </p14:nvContentPartPr>
              <p14:xfrm>
                <a:off x="6982294" y="4829101"/>
                <a:ext cx="613800" cy="990000"/>
              </p14:xfrm>
            </p:contentPart>
          </mc:Choice>
          <mc:Fallback xmlns="">
            <p:pic>
              <p:nvPicPr>
                <p:cNvPr id="31" name="Encre 30">
                  <a:extLst>
                    <a:ext uri="{FF2B5EF4-FFF2-40B4-BE49-F238E27FC236}">
                      <a16:creationId xmlns:a16="http://schemas.microsoft.com/office/drawing/2014/main" id="{317BDC1A-1882-678B-3D88-17D1A322C6E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973654" y="4820461"/>
                  <a:ext cx="631440" cy="1007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7961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644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 d’emploi des postes</a:t>
            </a:r>
            <a:endParaRPr lang="fr-CH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24</a:t>
            </a:fld>
            <a:endParaRPr lang="fr-CH"/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BE1BB609-D95E-E398-195E-775E5894F285}"/>
              </a:ext>
            </a:extLst>
          </p:cNvPr>
          <p:cNvSpPr txBox="1">
            <a:spLocks/>
          </p:cNvSpPr>
          <p:nvPr/>
        </p:nvSpPr>
        <p:spPr>
          <a:xfrm>
            <a:off x="838199" y="6409848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3F87647-1383-8745-B2E6-4169B9EFD3E7}"/>
              </a:ext>
            </a:extLst>
          </p:cNvPr>
          <p:cNvSpPr txBox="1"/>
          <p:nvPr/>
        </p:nvSpPr>
        <p:spPr>
          <a:xfrm>
            <a:off x="6418545" y="5895112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>
                <a:latin typeface="Arial" panose="020B0604020202020204" pitchFamily="34" charset="0"/>
                <a:ea typeface="Calibri" panose="020F0502020204030204" pitchFamily="34" charset="0"/>
              </a:rPr>
              <a:t>Mode d’emploi Hytera HP785 SISL Version 2.docx</a:t>
            </a:r>
            <a:endParaRPr lang="fr-CH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CCDF997-54E4-9E6E-6448-12E77A66C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597" y="1120395"/>
            <a:ext cx="3824526" cy="468214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747799B5-E7AB-8BE4-41DC-D01F47E00291}"/>
              </a:ext>
            </a:extLst>
          </p:cNvPr>
          <p:cNvSpPr txBox="1"/>
          <p:nvPr/>
        </p:nvSpPr>
        <p:spPr>
          <a:xfrm>
            <a:off x="324633" y="5895427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>
                <a:latin typeface="Arial" panose="020B0604020202020204" pitchFamily="34" charset="0"/>
                <a:ea typeface="Calibri" panose="020F0502020204030204" pitchFamily="34" charset="0"/>
              </a:rPr>
              <a:t>Mode d’emploi Hytera PD985 SISL Version 2.docx</a:t>
            </a:r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A0F174-3E95-1489-EE2E-95EB17A07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48" y="1083411"/>
            <a:ext cx="3638552" cy="484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08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644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Documentation</a:t>
            </a:r>
            <a:endParaRPr lang="fr-CH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25</a:t>
            </a:fld>
            <a:endParaRPr lang="fr-CH"/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BE1BB609-D95E-E398-195E-775E5894F285}"/>
              </a:ext>
            </a:extLst>
          </p:cNvPr>
          <p:cNvSpPr txBox="1">
            <a:spLocks/>
          </p:cNvSpPr>
          <p:nvPr/>
        </p:nvSpPr>
        <p:spPr>
          <a:xfrm>
            <a:off x="838199" y="6409848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DFA69CD-F368-86B8-AAC8-160739ABDB3B}"/>
              </a:ext>
            </a:extLst>
          </p:cNvPr>
          <p:cNvSpPr txBox="1"/>
          <p:nvPr/>
        </p:nvSpPr>
        <p:spPr>
          <a:xfrm>
            <a:off x="1391603" y="2091847"/>
            <a:ext cx="10473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/>
              <a:t>Ces documents sont à disposition sur le site de la SISL, </a:t>
            </a:r>
            <a:r>
              <a:rPr lang="fr-CH" sz="2800" b="1" dirty="0"/>
              <a:t>espace membre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120554-9408-B8C5-FEEA-C3AA7FCB42C6}"/>
              </a:ext>
            </a:extLst>
          </p:cNvPr>
          <p:cNvSpPr txBox="1"/>
          <p:nvPr/>
        </p:nvSpPr>
        <p:spPr>
          <a:xfrm>
            <a:off x="2087183" y="2710252"/>
            <a:ext cx="78056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/>
              <a:t>Présentation radio du 13 mai 2023 au Bouveret.pptx</a:t>
            </a:r>
          </a:p>
          <a:p>
            <a:r>
              <a:rPr lang="fr-CH" sz="2800" dirty="0"/>
              <a:t>Les réseaux radios de la SISL.docx</a:t>
            </a:r>
          </a:p>
          <a:p>
            <a:r>
              <a:rPr lang="fr-CH" sz="2800" dirty="0">
                <a:ea typeface="Calibri" panose="020F0502020204030204" pitchFamily="34" charset="0"/>
              </a:rPr>
              <a:t>Mode d’emploi Hytera PD985 SISL Version 3.docx</a:t>
            </a:r>
            <a:endParaRPr lang="fr-CH" sz="2800" dirty="0"/>
          </a:p>
          <a:p>
            <a:r>
              <a:rPr lang="fr-CH" sz="2800" dirty="0">
                <a:ea typeface="Calibri" panose="020F0502020204030204" pitchFamily="34" charset="0"/>
              </a:rPr>
              <a:t>Mode d’emploi Hytera HP785 SISL Version 3.docx</a:t>
            </a:r>
            <a:endParaRPr lang="fr-CH" sz="28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B18BD9-9C55-5605-96D8-6C8316F67006}"/>
              </a:ext>
            </a:extLst>
          </p:cNvPr>
          <p:cNvSpPr txBox="1"/>
          <p:nvPr/>
        </p:nvSpPr>
        <p:spPr>
          <a:xfrm>
            <a:off x="1451528" y="4621319"/>
            <a:ext cx="90769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>
                <a:solidFill>
                  <a:srgbClr val="0070C0"/>
                </a:solidFill>
              </a:rPr>
              <a:t>Provisoirement, ces documents sont disponibles avec le lien :</a:t>
            </a:r>
          </a:p>
          <a:p>
            <a:pPr algn="ctr"/>
            <a:r>
              <a:rPr lang="fr-CH" sz="2800" b="1" dirty="0">
                <a:solidFill>
                  <a:srgbClr val="0070C0"/>
                </a:solidFill>
                <a:hlinkClick r:id="rId3" tooltip="Clic ici pour le téléchargement des documents"/>
              </a:rPr>
              <a:t>Aotep.ch/</a:t>
            </a:r>
            <a:r>
              <a:rPr lang="fr-CH" sz="2800" b="1" dirty="0" err="1">
                <a:solidFill>
                  <a:srgbClr val="0070C0"/>
                </a:solidFill>
                <a:hlinkClick r:id="rId3" tooltip="Clic ici pour le téléchargement des documents"/>
              </a:rPr>
              <a:t>sisl</a:t>
            </a:r>
            <a:endParaRPr lang="fr-CH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8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CBCC03-1534-ADFD-B19D-82A0C9422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2138"/>
          </a:xfrm>
        </p:spPr>
        <p:txBody>
          <a:bodyPr>
            <a:normAutofit/>
          </a:bodyPr>
          <a:lstStyle/>
          <a:p>
            <a:r>
              <a:rPr lang="fr-CH" sz="2800" dirty="0">
                <a:latin typeface="+mn-lt"/>
              </a:rPr>
              <a:t>Les transmissions radio de la </a:t>
            </a:r>
            <a:br>
              <a:rPr lang="fr-CH" sz="2800" dirty="0">
                <a:latin typeface="+mn-lt"/>
              </a:rPr>
            </a:br>
            <a:r>
              <a:rPr lang="fr-CH" sz="2800" dirty="0">
                <a:latin typeface="+mn-lt"/>
              </a:rPr>
              <a:t>«Société Internationale de Sauvetage du Léman»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01001F-F569-8E3E-9A51-49BE3E0B3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18057"/>
            <a:ext cx="9144000" cy="502780"/>
          </a:xfrm>
        </p:spPr>
        <p:txBody>
          <a:bodyPr/>
          <a:lstStyle/>
          <a:p>
            <a:r>
              <a:rPr lang="fr-CH" dirty="0"/>
              <a:t>Journée du 13 mai 2023 au Bouveret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A4A3564-44D9-CDC9-B5E2-0E77E04F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0125" y="6356350"/>
            <a:ext cx="6115049" cy="365125"/>
          </a:xfrm>
        </p:spPr>
        <p:txBody>
          <a:bodyPr/>
          <a:lstStyle/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C7526D-A84C-EE4E-B0F0-A44113B30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9550-8C26-4FB5-B9B1-9FA86828017F}" type="slidenum">
              <a:rPr lang="fr-CH" smtClean="0"/>
              <a:t>26</a:t>
            </a:fld>
            <a:endParaRPr lang="fr-CH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12B8A0-C7A8-5DE9-8899-25F56E15917B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217" y="5380420"/>
            <a:ext cx="1697783" cy="115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163F0B-0C47-2E97-6476-9AB210287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6" y="339989"/>
            <a:ext cx="2868595" cy="100213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8783A8E-C8AA-C4E7-CCBB-15C4570B0E3F}"/>
              </a:ext>
            </a:extLst>
          </p:cNvPr>
          <p:cNvSpPr txBox="1"/>
          <p:nvPr/>
        </p:nvSpPr>
        <p:spPr>
          <a:xfrm>
            <a:off x="2936481" y="3276297"/>
            <a:ext cx="63190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/>
              <a:t>Avez-vous des questions, des remarques ?</a:t>
            </a:r>
          </a:p>
          <a:p>
            <a:endParaRPr lang="fr-CH" sz="2800" dirty="0"/>
          </a:p>
          <a:p>
            <a:r>
              <a:rPr lang="fr-CH" sz="2800" dirty="0"/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2722725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CDFA54-1501-E4AF-7267-E8A9B5B0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Le réseau analogique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AC76E-C201-9844-C288-A22EEE9D9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dirty="0"/>
              <a:t>DL,  12,  </a:t>
            </a:r>
            <a:r>
              <a:rPr lang="fr-CH" dirty="0" err="1"/>
              <a:t>L2</a:t>
            </a:r>
            <a:r>
              <a:rPr lang="fr-CH" dirty="0"/>
              <a:t>,  N,  K,  CGN – </a:t>
            </a:r>
            <a:r>
              <a:rPr lang="fr-CH" dirty="0" err="1"/>
              <a:t>Sagrave</a:t>
            </a:r>
            <a:r>
              <a:rPr lang="fr-CH" dirty="0"/>
              <a:t>,  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C2D3A66-0024-4FEF-07EC-434D7E24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9550-8C26-4FB5-B9B1-9FA86828017F}" type="slidenum">
              <a:rPr lang="fr-CH" smtClean="0"/>
              <a:t>3</a:t>
            </a:fld>
            <a:endParaRPr lang="fr-CH"/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EDCDF370-4D7D-E669-2A57-01D62A947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0125" y="6356350"/>
            <a:ext cx="6115049" cy="365125"/>
          </a:xfrm>
        </p:spPr>
        <p:txBody>
          <a:bodyPr/>
          <a:lstStyle/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410230-A850-E9CD-7963-098982061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643" y="1083515"/>
            <a:ext cx="246153" cy="6746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64CCA6-F5FA-6D9A-28ED-CE828E1E5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693" y="1870075"/>
            <a:ext cx="246153" cy="6746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B254048-D944-C893-CB8A-0E45DEB0D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7647" y="507866"/>
            <a:ext cx="246153" cy="674641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D37E3C7-0603-124C-B010-7B11B7CCE236}"/>
              </a:ext>
            </a:extLst>
          </p:cNvPr>
          <p:cNvCxnSpPr>
            <a:cxnSpLocks/>
          </p:cNvCxnSpPr>
          <p:nvPr/>
        </p:nvCxnSpPr>
        <p:spPr>
          <a:xfrm>
            <a:off x="7566796" y="1266825"/>
            <a:ext cx="1296897" cy="7239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2051949-D26F-7818-7DD3-ECFEB9F90137}"/>
              </a:ext>
            </a:extLst>
          </p:cNvPr>
          <p:cNvCxnSpPr>
            <a:cxnSpLocks/>
          </p:cNvCxnSpPr>
          <p:nvPr/>
        </p:nvCxnSpPr>
        <p:spPr>
          <a:xfrm flipV="1">
            <a:off x="7566796" y="543015"/>
            <a:ext cx="3540851" cy="68394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94D3303-4D32-68F7-311F-A2DAEF6D61F9}"/>
              </a:ext>
            </a:extLst>
          </p:cNvPr>
          <p:cNvCxnSpPr>
            <a:cxnSpLocks/>
          </p:cNvCxnSpPr>
          <p:nvPr/>
        </p:nvCxnSpPr>
        <p:spPr>
          <a:xfrm flipV="1">
            <a:off x="9109846" y="681037"/>
            <a:ext cx="1997801" cy="13255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Espace réservé du contenu 11">
            <a:extLst>
              <a:ext uri="{FF2B5EF4-FFF2-40B4-BE49-F238E27FC236}">
                <a16:creationId xmlns:a16="http://schemas.microsoft.com/office/drawing/2014/main" id="{06195840-01F3-6BF9-8740-8E3D107A0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521" y="4008438"/>
            <a:ext cx="7962181" cy="195819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A61F470-8B4A-C01C-FE93-1D3B5B40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4953221"/>
            <a:ext cx="246153" cy="67464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3ACF0C-3638-EC30-1AD9-BEB29FC0D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961" y="4371000"/>
            <a:ext cx="246153" cy="674641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60DFBB0-3F72-E0CF-062E-E61BBF652820}"/>
              </a:ext>
            </a:extLst>
          </p:cNvPr>
          <p:cNvCxnSpPr>
            <a:cxnSpLocks/>
          </p:cNvCxnSpPr>
          <p:nvPr/>
        </p:nvCxnSpPr>
        <p:spPr>
          <a:xfrm flipV="1">
            <a:off x="1579653" y="4555285"/>
            <a:ext cx="6084308" cy="55782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2B9CA304-5D32-C688-D01A-F7902BF58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657" y="2246636"/>
            <a:ext cx="680566" cy="186525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1AA8AB1-9A82-683F-C368-48C0F0925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4118" y="3288562"/>
            <a:ext cx="246153" cy="674641"/>
          </a:xfrm>
          <a:prstGeom prst="rect">
            <a:avLst/>
          </a:prstGeom>
        </p:spPr>
      </p:pic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33DDBB9-C490-98E9-67BE-52AC9F0CC611}"/>
              </a:ext>
            </a:extLst>
          </p:cNvPr>
          <p:cNvCxnSpPr>
            <a:cxnSpLocks/>
          </p:cNvCxnSpPr>
          <p:nvPr/>
        </p:nvCxnSpPr>
        <p:spPr>
          <a:xfrm>
            <a:off x="7566796" y="2544716"/>
            <a:ext cx="3117322" cy="85791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68C0BC13-09C3-3820-1A8C-499D6ADE9365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>
            <a:off x="7701223" y="3179263"/>
            <a:ext cx="2982895" cy="44662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DDB6E981-B493-5447-6790-FDA52EED2699}"/>
              </a:ext>
            </a:extLst>
          </p:cNvPr>
          <p:cNvSpPr txBox="1"/>
          <p:nvPr/>
        </p:nvSpPr>
        <p:spPr>
          <a:xfrm>
            <a:off x="1898553" y="5770238"/>
            <a:ext cx="321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/>
              <a:t>Ouchy – Evian 13 Km</a:t>
            </a:r>
          </a:p>
        </p:txBody>
      </p:sp>
      <p:sp>
        <p:nvSpPr>
          <p:cNvPr id="11" name="Flèche : haut 10">
            <a:extLst>
              <a:ext uri="{FF2B5EF4-FFF2-40B4-BE49-F238E27FC236}">
                <a16:creationId xmlns:a16="http://schemas.microsoft.com/office/drawing/2014/main" id="{9CDFD04E-9D84-F5AF-0BA6-208CB993D913}"/>
              </a:ext>
            </a:extLst>
          </p:cNvPr>
          <p:cNvSpPr>
            <a:spLocks noChangeAspect="1"/>
          </p:cNvSpPr>
          <p:nvPr/>
        </p:nvSpPr>
        <p:spPr>
          <a:xfrm>
            <a:off x="4809994" y="4555285"/>
            <a:ext cx="36000" cy="5789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8748BD4-9298-BAA1-312A-C890F102BABC}"/>
              </a:ext>
            </a:extLst>
          </p:cNvPr>
          <p:cNvSpPr txBox="1"/>
          <p:nvPr/>
        </p:nvSpPr>
        <p:spPr>
          <a:xfrm>
            <a:off x="3995806" y="4964865"/>
            <a:ext cx="165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/>
              <a:t>11 mètres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FB4F2FD-D988-6CD6-49AD-F8A1EFC98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314" y="2618721"/>
            <a:ext cx="1887077" cy="1334714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17CDBB8-5B49-F651-E317-67A8C0EC5DD5}"/>
              </a:ext>
            </a:extLst>
          </p:cNvPr>
          <p:cNvCxnSpPr>
            <a:cxnSpLocks/>
          </p:cNvCxnSpPr>
          <p:nvPr/>
        </p:nvCxnSpPr>
        <p:spPr>
          <a:xfrm flipV="1">
            <a:off x="1579653" y="3402573"/>
            <a:ext cx="680566" cy="15778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383650D-FE81-FEA6-A4AD-D44D9F11A93D}"/>
              </a:ext>
            </a:extLst>
          </p:cNvPr>
          <p:cNvCxnSpPr>
            <a:cxnSpLocks/>
          </p:cNvCxnSpPr>
          <p:nvPr/>
        </p:nvCxnSpPr>
        <p:spPr>
          <a:xfrm flipH="1" flipV="1">
            <a:off x="2394646" y="3445346"/>
            <a:ext cx="5263873" cy="10099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2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CDFA54-1501-E4AF-7267-E8A9B5B0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Le réseau numérique DMR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AC76E-C201-9844-C288-A22EEE9D9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dirty="0"/>
              <a:t>3 canaux, soit : «Petit-Lac»  «</a:t>
            </a:r>
            <a:r>
              <a:rPr lang="fr-CH" dirty="0" err="1"/>
              <a:t>Grand-Lac</a:t>
            </a:r>
            <a:r>
              <a:rPr lang="fr-CH" dirty="0"/>
              <a:t>»  «Haut-Lac»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/>
              <a:t>Transmission par relais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C2D3A66-0024-4FEF-07EC-434D7E24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9550-8C26-4FB5-B9B1-9FA86828017F}" type="slidenum">
              <a:rPr lang="fr-CH" smtClean="0"/>
              <a:t>4</a:t>
            </a:fld>
            <a:endParaRPr lang="fr-CH"/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EDCDF370-4D7D-E669-2A57-01D62A947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0125" y="6356350"/>
            <a:ext cx="6115049" cy="365125"/>
          </a:xfrm>
        </p:spPr>
        <p:txBody>
          <a:bodyPr/>
          <a:lstStyle/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277BCE4-715F-E5C0-F0F0-3898F878F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577" y="4263143"/>
            <a:ext cx="246153" cy="67464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975FB27-2525-C15C-843A-FDA47F005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051" y="4644982"/>
            <a:ext cx="246153" cy="674641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1A79E9F-EAB4-D366-6C32-0240C4809164}"/>
              </a:ext>
            </a:extLst>
          </p:cNvPr>
          <p:cNvCxnSpPr>
            <a:cxnSpLocks/>
          </p:cNvCxnSpPr>
          <p:nvPr/>
        </p:nvCxnSpPr>
        <p:spPr>
          <a:xfrm flipV="1">
            <a:off x="5489730" y="3429000"/>
            <a:ext cx="1625444" cy="9038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FB364E3-A718-333B-3099-5EF5AF8179AD}"/>
              </a:ext>
            </a:extLst>
          </p:cNvPr>
          <p:cNvCxnSpPr>
            <a:cxnSpLocks/>
          </p:cNvCxnSpPr>
          <p:nvPr/>
        </p:nvCxnSpPr>
        <p:spPr>
          <a:xfrm>
            <a:off x="5580691" y="4608829"/>
            <a:ext cx="3513067" cy="373473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0305124-C4B1-9DC8-1EED-5DC2608A0FA1}"/>
              </a:ext>
            </a:extLst>
          </p:cNvPr>
          <p:cNvCxnSpPr>
            <a:cxnSpLocks/>
          </p:cNvCxnSpPr>
          <p:nvPr/>
        </p:nvCxnSpPr>
        <p:spPr>
          <a:xfrm>
            <a:off x="7842424" y="3429000"/>
            <a:ext cx="1393627" cy="13555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F353BE31-F338-00EB-9B0D-66B3ED3D4987}"/>
              </a:ext>
            </a:extLst>
          </p:cNvPr>
          <p:cNvSpPr txBox="1"/>
          <p:nvPr/>
        </p:nvSpPr>
        <p:spPr>
          <a:xfrm>
            <a:off x="7115174" y="3059668"/>
            <a:ext cx="727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Relais</a:t>
            </a:r>
          </a:p>
        </p:txBody>
      </p:sp>
    </p:spTree>
    <p:extLst>
      <p:ext uri="{BB962C8B-B14F-4D97-AF65-F5344CB8AC3E}">
        <p14:creationId xmlns:p14="http://schemas.microsoft.com/office/powerpoint/2010/main" val="261553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principe du relais radio</a:t>
            </a:r>
            <a:endParaRPr lang="fr-CH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5</a:t>
            </a:fld>
            <a:endParaRPr lang="fr-CH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4C720A-02BC-405C-9C3D-8A39D4746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275" y="1005500"/>
            <a:ext cx="1975449" cy="5175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F824ED2-DD3E-4F8E-9AF0-10E04EE3C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677" y="1534009"/>
            <a:ext cx="1121434" cy="112143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F5F195E-3D95-43CB-B8FB-8FF8C0066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295" y="1534009"/>
            <a:ext cx="1121434" cy="1121434"/>
          </a:xfrm>
          <a:prstGeom prst="rect">
            <a:avLst/>
          </a:prstGeom>
        </p:spPr>
      </p:pic>
      <p:pic>
        <p:nvPicPr>
          <p:cNvPr id="25" name="Espace réservé du contenu 11">
            <a:extLst>
              <a:ext uri="{FF2B5EF4-FFF2-40B4-BE49-F238E27FC236}">
                <a16:creationId xmlns:a16="http://schemas.microsoft.com/office/drawing/2014/main" id="{43D778AC-247A-4367-A436-57D2BE9F3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4909" y="4562947"/>
            <a:ext cx="7962181" cy="1958196"/>
          </a:xfrm>
          <a:prstGeom prst="rect">
            <a:avLst/>
          </a:prstGeom>
        </p:spPr>
      </p:pic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2D295CA-E1BB-4110-B512-09BEC27CBD94}"/>
              </a:ext>
            </a:extLst>
          </p:cNvPr>
          <p:cNvCxnSpPr>
            <a:cxnSpLocks/>
          </p:cNvCxnSpPr>
          <p:nvPr/>
        </p:nvCxnSpPr>
        <p:spPr>
          <a:xfrm flipV="1">
            <a:off x="2231860" y="2733869"/>
            <a:ext cx="2941761" cy="276186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3EFD8048-4DD7-493A-8EAE-47BF29AEC40B}"/>
              </a:ext>
            </a:extLst>
          </p:cNvPr>
          <p:cNvCxnSpPr>
            <a:cxnSpLocks/>
          </p:cNvCxnSpPr>
          <p:nvPr/>
        </p:nvCxnSpPr>
        <p:spPr>
          <a:xfrm flipH="1" flipV="1">
            <a:off x="6993729" y="2733869"/>
            <a:ext cx="2966411" cy="276186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ACF34376-C766-46FE-851B-AD85F22B8657}"/>
              </a:ext>
            </a:extLst>
          </p:cNvPr>
          <p:cNvCxnSpPr>
            <a:cxnSpLocks/>
          </p:cNvCxnSpPr>
          <p:nvPr/>
        </p:nvCxnSpPr>
        <p:spPr>
          <a:xfrm flipH="1">
            <a:off x="2507905" y="2575249"/>
            <a:ext cx="3507001" cy="29204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ABD13890-83AC-4DA7-BA61-3858AA9F01BA}"/>
              </a:ext>
            </a:extLst>
          </p:cNvPr>
          <p:cNvCxnSpPr>
            <a:cxnSpLocks/>
          </p:cNvCxnSpPr>
          <p:nvPr/>
        </p:nvCxnSpPr>
        <p:spPr>
          <a:xfrm>
            <a:off x="6177096" y="2575249"/>
            <a:ext cx="3546073" cy="29204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CA2BFDB2-4EAD-4F5E-90B0-B32DBD4592C9}"/>
              </a:ext>
            </a:extLst>
          </p:cNvPr>
          <p:cNvSpPr txBox="1"/>
          <p:nvPr/>
        </p:nvSpPr>
        <p:spPr>
          <a:xfrm>
            <a:off x="7330759" y="1534009"/>
            <a:ext cx="4465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Tout ce que le relais entend sur la </a:t>
            </a:r>
            <a:r>
              <a:rPr lang="fr-CH" dirty="0">
                <a:solidFill>
                  <a:srgbClr val="00B050"/>
                </a:solidFill>
              </a:rPr>
              <a:t>fréquence A </a:t>
            </a:r>
            <a:r>
              <a:rPr lang="fr-CH" dirty="0"/>
              <a:t>il le retransmet sur la </a:t>
            </a:r>
            <a:r>
              <a:rPr lang="fr-CH" dirty="0">
                <a:solidFill>
                  <a:srgbClr val="FF0000"/>
                </a:solidFill>
              </a:rPr>
              <a:t>fréquence B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3AF571-A5B6-4718-B935-7A67BE08B6E6}"/>
              </a:ext>
            </a:extLst>
          </p:cNvPr>
          <p:cNvSpPr txBox="1"/>
          <p:nvPr/>
        </p:nvSpPr>
        <p:spPr>
          <a:xfrm>
            <a:off x="1428264" y="4426740"/>
            <a:ext cx="1363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00B050"/>
                </a:solidFill>
              </a:rPr>
              <a:t>Fréquence A</a:t>
            </a:r>
          </a:p>
          <a:p>
            <a:r>
              <a:rPr lang="fr-CH" dirty="0">
                <a:solidFill>
                  <a:srgbClr val="00B050"/>
                </a:solidFill>
              </a:rPr>
              <a:t>émission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CACF379-3173-4D4B-8627-EB17CD667FC3}"/>
              </a:ext>
            </a:extLst>
          </p:cNvPr>
          <p:cNvSpPr txBox="1"/>
          <p:nvPr/>
        </p:nvSpPr>
        <p:spPr>
          <a:xfrm>
            <a:off x="9603059" y="4426741"/>
            <a:ext cx="1363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00B050"/>
                </a:solidFill>
              </a:rPr>
              <a:t>Fréquence A</a:t>
            </a:r>
          </a:p>
          <a:p>
            <a:r>
              <a:rPr lang="fr-CH" dirty="0">
                <a:solidFill>
                  <a:srgbClr val="00B050"/>
                </a:solidFill>
              </a:rPr>
              <a:t>émission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8B307CA-0A8C-431B-8B46-707746ADDCF3}"/>
              </a:ext>
            </a:extLst>
          </p:cNvPr>
          <p:cNvSpPr txBox="1"/>
          <p:nvPr/>
        </p:nvSpPr>
        <p:spPr>
          <a:xfrm>
            <a:off x="3810556" y="4426000"/>
            <a:ext cx="1363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Fréquence B</a:t>
            </a:r>
          </a:p>
          <a:p>
            <a:r>
              <a:rPr lang="fr-CH" dirty="0">
                <a:solidFill>
                  <a:srgbClr val="FF0000"/>
                </a:solidFill>
              </a:rPr>
              <a:t>réception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EFDE2DA-BBBC-4FF0-AA67-7DC0B84CAD7A}"/>
              </a:ext>
            </a:extLst>
          </p:cNvPr>
          <p:cNvSpPr txBox="1"/>
          <p:nvPr/>
        </p:nvSpPr>
        <p:spPr>
          <a:xfrm>
            <a:off x="7011423" y="4420282"/>
            <a:ext cx="1363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Fréquence B</a:t>
            </a:r>
          </a:p>
          <a:p>
            <a:r>
              <a:rPr lang="fr-CH" dirty="0">
                <a:solidFill>
                  <a:srgbClr val="FF0000"/>
                </a:solidFill>
              </a:rPr>
              <a:t>réception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9E79831-9021-4FF3-B791-D3B6119EAE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1573" y="5566999"/>
            <a:ext cx="246153" cy="67464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5E97766-FCBF-4BAA-B95D-518C965F8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5759" y="5577834"/>
            <a:ext cx="246153" cy="67464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5FABA4E-080D-45DB-FC87-3FB160501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616" y="1083595"/>
            <a:ext cx="873594" cy="203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D374C6F8-46E6-873A-BF49-7E90C078F9F6}"/>
              </a:ext>
            </a:extLst>
          </p:cNvPr>
          <p:cNvSpPr txBox="1">
            <a:spLocks/>
          </p:cNvSpPr>
          <p:nvPr/>
        </p:nvSpPr>
        <p:spPr>
          <a:xfrm>
            <a:off x="838199" y="6409848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05724AD-EB22-D771-8D78-AAD0C029B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659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3 relais du réseau numérique de la SISL</a:t>
            </a:r>
            <a:endParaRPr lang="fr-CH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6</a:t>
            </a:fld>
            <a:endParaRPr lang="fr-CH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2A234A-DF66-4C2E-AF4F-A4900DA89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24" y="2354988"/>
            <a:ext cx="6874822" cy="400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C19AA8-B5F9-4CD1-A0E1-CF82C37FB9AB}"/>
              </a:ext>
            </a:extLst>
          </p:cNvPr>
          <p:cNvSpPr txBox="1"/>
          <p:nvPr/>
        </p:nvSpPr>
        <p:spPr>
          <a:xfrm>
            <a:off x="6326263" y="2124361"/>
            <a:ext cx="1623330" cy="369332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/>
              <a:t>Relais du CHUV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878C181-D1C8-457F-9804-35368DECFA1D}"/>
              </a:ext>
            </a:extLst>
          </p:cNvPr>
          <p:cNvSpPr txBox="1"/>
          <p:nvPr/>
        </p:nvSpPr>
        <p:spPr>
          <a:xfrm>
            <a:off x="8624770" y="4178563"/>
            <a:ext cx="1047667" cy="646331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</a:lstStyle>
          <a:p>
            <a:r>
              <a:rPr lang="fr-CH" dirty="0"/>
              <a:t>Relais du Bouveret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9B8FF5C-436A-49B7-B810-83DDA2C1709B}"/>
              </a:ext>
            </a:extLst>
          </p:cNvPr>
          <p:cNvSpPr txBox="1"/>
          <p:nvPr/>
        </p:nvSpPr>
        <p:spPr>
          <a:xfrm>
            <a:off x="3040912" y="2912756"/>
            <a:ext cx="1663902" cy="646331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</a:lstStyle>
          <a:p>
            <a:r>
              <a:rPr lang="fr-CH" dirty="0"/>
              <a:t>Relais du Signal de Bougy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CC429A8-6EFB-4DEE-A10F-F41BBB8ED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0971">
            <a:off x="4581559" y="2650429"/>
            <a:ext cx="474422" cy="47442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32E1F93-9027-43EE-A8CC-554171C6C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04746">
            <a:off x="7754775" y="2368150"/>
            <a:ext cx="474422" cy="47442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44584E5-62AD-4191-A849-A0B25B264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900971">
            <a:off x="5977464" y="2291412"/>
            <a:ext cx="474422" cy="47442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ADEB894-7E18-4400-BA33-B8866D4A4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419874">
            <a:off x="8357090" y="3830860"/>
            <a:ext cx="474422" cy="474422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661A8FA-C8E7-4246-B38B-44A732C0AD25}"/>
              </a:ext>
            </a:extLst>
          </p:cNvPr>
          <p:cNvCxnSpPr>
            <a:cxnSpLocks/>
          </p:cNvCxnSpPr>
          <p:nvPr/>
        </p:nvCxnSpPr>
        <p:spPr>
          <a:xfrm flipH="1">
            <a:off x="5050071" y="2572167"/>
            <a:ext cx="914312" cy="22513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6304D36-54E0-427A-B87E-A61A87FD4741}"/>
              </a:ext>
            </a:extLst>
          </p:cNvPr>
          <p:cNvCxnSpPr>
            <a:cxnSpLocks/>
          </p:cNvCxnSpPr>
          <p:nvPr/>
        </p:nvCxnSpPr>
        <p:spPr>
          <a:xfrm>
            <a:off x="8078259" y="2859010"/>
            <a:ext cx="365911" cy="90420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3B586DE0-0472-463E-B004-FE6A148C9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2739" y="3894215"/>
            <a:ext cx="224287" cy="3105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D9F3E4-6A47-4365-8C40-831423A77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8890" y="1836816"/>
            <a:ext cx="224287" cy="31055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0876B36-56B4-4357-8B8B-E31CA9943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806" y="2632009"/>
            <a:ext cx="224287" cy="3105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B26B263-0D23-5582-1CAF-E539DA8D46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00155" y="4354807"/>
            <a:ext cx="904208" cy="2194669"/>
          </a:xfrm>
          <a:prstGeom prst="rect">
            <a:avLst/>
          </a:prstGeom>
        </p:spPr>
      </p:pic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8998028D-6791-C1AC-93F4-F22E4D0F9C2E}"/>
              </a:ext>
            </a:extLst>
          </p:cNvPr>
          <p:cNvSpPr txBox="1">
            <a:spLocks/>
          </p:cNvSpPr>
          <p:nvPr/>
        </p:nvSpPr>
        <p:spPr>
          <a:xfrm>
            <a:off x="838199" y="6409848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77F504A-788E-6110-9EE5-4E92A988A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17856"/>
            <a:ext cx="10134601" cy="4959108"/>
          </a:xfrm>
        </p:spPr>
        <p:txBody>
          <a:bodyPr/>
          <a:lstStyle/>
          <a:p>
            <a:pPr marL="0" indent="0"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85279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Avantage du réseau numérique</a:t>
            </a:r>
            <a:endParaRPr lang="fr-CH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7</a:t>
            </a:fld>
            <a:endParaRPr lang="fr-CH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FDF8208-D902-400D-83B7-D24CD237F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863" y="1306701"/>
            <a:ext cx="246153" cy="67464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4FD96C4-207F-84B7-3640-4257AC323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647" y="2137789"/>
            <a:ext cx="246153" cy="67464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6198135-AE3A-5811-FD58-D9EBE224B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325" y="1280093"/>
            <a:ext cx="246153" cy="674641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F20E90DF-4FF8-668B-AC3B-427F08D8D2B9}"/>
              </a:ext>
            </a:extLst>
          </p:cNvPr>
          <p:cNvSpPr/>
          <p:nvPr/>
        </p:nvSpPr>
        <p:spPr>
          <a:xfrm>
            <a:off x="276447" y="861968"/>
            <a:ext cx="3004329" cy="3093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4" name="Picture 2" descr="Voilier Dessin Couleur - Smc2">
            <a:extLst>
              <a:ext uri="{FF2B5EF4-FFF2-40B4-BE49-F238E27FC236}">
                <a16:creationId xmlns:a16="http://schemas.microsoft.com/office/drawing/2014/main" id="{3DE48C8D-2BB7-07DD-AA7E-C38359F3F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673" y="1433815"/>
            <a:ext cx="1070976" cy="107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CBC2CF4A-0301-E5C8-ECA7-FDC472EECF43}"/>
              </a:ext>
            </a:extLst>
          </p:cNvPr>
          <p:cNvGrpSpPr/>
          <p:nvPr/>
        </p:nvGrpSpPr>
        <p:grpSpPr>
          <a:xfrm>
            <a:off x="3678555" y="1338999"/>
            <a:ext cx="1228320" cy="1361880"/>
            <a:chOff x="3678555" y="1338999"/>
            <a:chExt cx="1228320" cy="136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5" name="Encre 24">
                  <a:extLst>
                    <a:ext uri="{FF2B5EF4-FFF2-40B4-BE49-F238E27FC236}">
                      <a16:creationId xmlns:a16="http://schemas.microsoft.com/office/drawing/2014/main" id="{30E3A7DE-8033-6CD1-D117-B6F766CD496D}"/>
                    </a:ext>
                  </a:extLst>
                </p14:cNvPr>
                <p14:cNvContentPartPr/>
                <p14:nvPr/>
              </p14:nvContentPartPr>
              <p14:xfrm>
                <a:off x="3678555" y="1338999"/>
                <a:ext cx="1184040" cy="1346040"/>
              </p14:xfrm>
            </p:contentPart>
          </mc:Choice>
          <mc:Fallback xmlns="">
            <p:pic>
              <p:nvPicPr>
                <p:cNvPr id="25" name="Encre 24">
                  <a:extLst>
                    <a:ext uri="{FF2B5EF4-FFF2-40B4-BE49-F238E27FC236}">
                      <a16:creationId xmlns:a16="http://schemas.microsoft.com/office/drawing/2014/main" id="{30E3A7DE-8033-6CD1-D117-B6F766CD496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69915" y="1330359"/>
                  <a:ext cx="1201680" cy="13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7" name="Encre 26">
                  <a:extLst>
                    <a:ext uri="{FF2B5EF4-FFF2-40B4-BE49-F238E27FC236}">
                      <a16:creationId xmlns:a16="http://schemas.microsoft.com/office/drawing/2014/main" id="{23F58A61-32D2-77E3-6A8F-70D48C614A43}"/>
                    </a:ext>
                  </a:extLst>
                </p14:cNvPr>
                <p14:cNvContentPartPr/>
                <p14:nvPr/>
              </p14:nvContentPartPr>
              <p14:xfrm>
                <a:off x="3742635" y="1483359"/>
                <a:ext cx="1164240" cy="1217520"/>
              </p14:xfrm>
            </p:contentPart>
          </mc:Choice>
          <mc:Fallback xmlns="">
            <p:pic>
              <p:nvPicPr>
                <p:cNvPr id="27" name="Encre 26">
                  <a:extLst>
                    <a:ext uri="{FF2B5EF4-FFF2-40B4-BE49-F238E27FC236}">
                      <a16:creationId xmlns:a16="http://schemas.microsoft.com/office/drawing/2014/main" id="{23F58A61-32D2-77E3-6A8F-70D48C614A4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733635" y="1474719"/>
                  <a:ext cx="1181880" cy="1235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685C7A27-284E-EEDB-6CA0-DF89444B62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000" y="2451577"/>
            <a:ext cx="749718" cy="70728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F4A38F6-E5B0-8605-0AE7-289F57046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258" y="3266636"/>
            <a:ext cx="246153" cy="67464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097A7A8-644B-6823-6810-7B2E5B3771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9703" y="1335609"/>
            <a:ext cx="867021" cy="1115968"/>
          </a:xfrm>
          <a:prstGeom prst="rect">
            <a:avLst/>
          </a:prstGeom>
        </p:spPr>
      </p:pic>
      <p:grpSp>
        <p:nvGrpSpPr>
          <p:cNvPr id="36" name="Groupe 35">
            <a:extLst>
              <a:ext uri="{FF2B5EF4-FFF2-40B4-BE49-F238E27FC236}">
                <a16:creationId xmlns:a16="http://schemas.microsoft.com/office/drawing/2014/main" id="{E69B02C1-9330-6BE3-E253-27BD9DC3FACD}"/>
              </a:ext>
            </a:extLst>
          </p:cNvPr>
          <p:cNvGrpSpPr/>
          <p:nvPr/>
        </p:nvGrpSpPr>
        <p:grpSpPr>
          <a:xfrm>
            <a:off x="7846995" y="1233519"/>
            <a:ext cx="1360440" cy="1391400"/>
            <a:chOff x="7846995" y="1233519"/>
            <a:chExt cx="1360440" cy="139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4" name="Encre 33">
                  <a:extLst>
                    <a:ext uri="{FF2B5EF4-FFF2-40B4-BE49-F238E27FC236}">
                      <a16:creationId xmlns:a16="http://schemas.microsoft.com/office/drawing/2014/main" id="{44F8A601-1833-FA1C-D171-409561CDD808}"/>
                    </a:ext>
                  </a:extLst>
                </p14:cNvPr>
                <p14:cNvContentPartPr/>
                <p14:nvPr/>
              </p14:nvContentPartPr>
              <p14:xfrm>
                <a:off x="7846995" y="1254759"/>
                <a:ext cx="1360440" cy="1289520"/>
              </p14:xfrm>
            </p:contentPart>
          </mc:Choice>
          <mc:Fallback xmlns="">
            <p:pic>
              <p:nvPicPr>
                <p:cNvPr id="34" name="Encre 33">
                  <a:extLst>
                    <a:ext uri="{FF2B5EF4-FFF2-40B4-BE49-F238E27FC236}">
                      <a16:creationId xmlns:a16="http://schemas.microsoft.com/office/drawing/2014/main" id="{44F8A601-1833-FA1C-D171-409561CDD80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837995" y="1246119"/>
                  <a:ext cx="1378080" cy="13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5" name="Encre 34">
                  <a:extLst>
                    <a:ext uri="{FF2B5EF4-FFF2-40B4-BE49-F238E27FC236}">
                      <a16:creationId xmlns:a16="http://schemas.microsoft.com/office/drawing/2014/main" id="{1BDC67C5-9A44-03B8-8EDA-3D3700CD0C04}"/>
                    </a:ext>
                  </a:extLst>
                </p14:cNvPr>
                <p14:cNvContentPartPr/>
                <p14:nvPr/>
              </p14:nvContentPartPr>
              <p14:xfrm>
                <a:off x="7859595" y="1233519"/>
                <a:ext cx="1029600" cy="1391400"/>
              </p14:xfrm>
            </p:contentPart>
          </mc:Choice>
          <mc:Fallback xmlns="">
            <p:pic>
              <p:nvPicPr>
                <p:cNvPr id="35" name="Encre 34">
                  <a:extLst>
                    <a:ext uri="{FF2B5EF4-FFF2-40B4-BE49-F238E27FC236}">
                      <a16:creationId xmlns:a16="http://schemas.microsoft.com/office/drawing/2014/main" id="{1BDC67C5-9A44-03B8-8EDA-3D3700CD0C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50955" y="1224519"/>
                  <a:ext cx="1047240" cy="1409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8" name="Image 37">
            <a:extLst>
              <a:ext uri="{FF2B5EF4-FFF2-40B4-BE49-F238E27FC236}">
                <a16:creationId xmlns:a16="http://schemas.microsoft.com/office/drawing/2014/main" id="{DA65001C-0FDE-C36E-93F7-AFC9B18B6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818" y="4694936"/>
            <a:ext cx="246153" cy="674641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2274B778-4652-B55A-CCC2-2F2D8618F45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89953" y="4985558"/>
            <a:ext cx="439693" cy="455819"/>
          </a:xfrm>
          <a:prstGeom prst="rect">
            <a:avLst/>
          </a:prstGeom>
        </p:spPr>
      </p:pic>
      <p:pic>
        <p:nvPicPr>
          <p:cNvPr id="1028" name="Picture 4" descr="Bip bip, ou quand Adrexo fait renaître le morse ! - Syndicat C.A.T. Milee  (ADREXO)">
            <a:extLst>
              <a:ext uri="{FF2B5EF4-FFF2-40B4-BE49-F238E27FC236}">
                <a16:creationId xmlns:a16="http://schemas.microsoft.com/office/drawing/2014/main" id="{4669B0D5-7A69-DFBB-887D-D4DB1C8E0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78" y="5419661"/>
            <a:ext cx="811431" cy="8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519F4D3E-70AC-3EEF-DEDA-D2528C33D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309" y="4825813"/>
            <a:ext cx="246153" cy="674641"/>
          </a:xfrm>
          <a:prstGeom prst="rect">
            <a:avLst/>
          </a:prstGeom>
        </p:spPr>
      </p:pic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2DC2B07C-F112-6B3D-C118-02E16EDA9D74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5578411" y="3782860"/>
            <a:ext cx="1538898" cy="1380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 48">
            <a:extLst>
              <a:ext uri="{FF2B5EF4-FFF2-40B4-BE49-F238E27FC236}">
                <a16:creationId xmlns:a16="http://schemas.microsoft.com/office/drawing/2014/main" id="{28E4991C-FFF6-45FF-0AE5-BA8CE2D14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565" y="1335054"/>
            <a:ext cx="246153" cy="674641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DBBD2CF8-174F-9E42-9805-90010E1750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36" y="3480815"/>
            <a:ext cx="3004330" cy="2253247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E906F17F-B5D5-A9F9-3FA8-E3D7AC2E280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54" y="1083472"/>
            <a:ext cx="2305276" cy="1728957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FD78D91B-7675-84C2-A77D-104448438C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326" y="4672209"/>
            <a:ext cx="2397485" cy="1798114"/>
          </a:xfrm>
          <a:prstGeom prst="rect">
            <a:avLst/>
          </a:prstGeom>
        </p:spPr>
      </p:pic>
      <p:sp>
        <p:nvSpPr>
          <p:cNvPr id="53" name="Espace réservé du pied de page 3">
            <a:extLst>
              <a:ext uri="{FF2B5EF4-FFF2-40B4-BE49-F238E27FC236}">
                <a16:creationId xmlns:a16="http://schemas.microsoft.com/office/drawing/2014/main" id="{B855EBBA-355B-5125-35E0-9FDFA2F4DF91}"/>
              </a:ext>
            </a:extLst>
          </p:cNvPr>
          <p:cNvSpPr txBox="1">
            <a:spLocks/>
          </p:cNvSpPr>
          <p:nvPr/>
        </p:nvSpPr>
        <p:spPr>
          <a:xfrm>
            <a:off x="838199" y="6409848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8820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Désignation des postes par un code couleur</a:t>
            </a:r>
            <a:endParaRPr lang="fr-CH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8</a:t>
            </a:fld>
            <a:endParaRPr lang="fr-CH" dirty="0"/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F05AAE79-35D7-C833-68E4-0F47769523DC}"/>
              </a:ext>
            </a:extLst>
          </p:cNvPr>
          <p:cNvSpPr txBox="1">
            <a:spLocks/>
          </p:cNvSpPr>
          <p:nvPr/>
        </p:nvSpPr>
        <p:spPr>
          <a:xfrm>
            <a:off x="838199" y="6409848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C69A60-D24B-F9C1-DF36-9D0DE88CB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362" y="1284904"/>
            <a:ext cx="1666875" cy="11817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855B72-936E-72E4-EF56-EAA12973E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932" y="1297561"/>
            <a:ext cx="1885950" cy="12020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FF72466-B221-9DD7-2FCA-6D34A8F03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577" y="1471234"/>
            <a:ext cx="1943100" cy="8547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C8D490-0CFA-82CD-78E4-274480AD9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2372" y="1447147"/>
            <a:ext cx="1819275" cy="8572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BFDEE4-BEE8-8948-A81F-AFC6156E9A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805" y="2991303"/>
            <a:ext cx="11693551" cy="27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6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70298-B9F6-43C4-BF61-CE8927E3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</p:spPr>
        <p:txBody>
          <a:bodyPr>
            <a:noAutofit/>
          </a:bodyPr>
          <a:lstStyle/>
          <a:p>
            <a:pPr algn="ctr"/>
            <a:r>
              <a:rPr lang="fr-CH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Numérotation par section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775037-2863-4062-B264-CD20425E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B56-A593-4DA2-AB1F-A3A03AA1B2A5}" type="slidenum">
              <a:rPr lang="fr-CH" smtClean="0"/>
              <a:t>9</a:t>
            </a:fld>
            <a:endParaRPr lang="fr-CH" dirty="0"/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F05AAE79-35D7-C833-68E4-0F47769523DC}"/>
              </a:ext>
            </a:extLst>
          </p:cNvPr>
          <p:cNvSpPr txBox="1">
            <a:spLocks/>
          </p:cNvSpPr>
          <p:nvPr/>
        </p:nvSpPr>
        <p:spPr>
          <a:xfrm>
            <a:off x="838199" y="6409848"/>
            <a:ext cx="611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 2023			        	               AFTT Section Vaudoise</a:t>
            </a:r>
            <a:endParaRPr lang="fr-CH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F0C477-51BC-069C-1870-1348A4FCF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5" y="1160604"/>
            <a:ext cx="10668755" cy="11008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8259F2-29FB-D0E3-202C-F652FFD96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6" y="2118583"/>
            <a:ext cx="10668755" cy="11008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598482-E8A9-9944-3B49-29DA48E7C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8" y="3078703"/>
            <a:ext cx="10668756" cy="11008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0C12050-4A13-AE6F-BC61-3402F0E8D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27" y="4061708"/>
            <a:ext cx="10668755" cy="110088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3EBD53C-DA33-47AF-9AF0-BE8E5FF004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98" y="5057084"/>
            <a:ext cx="10668756" cy="141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0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E2BC55C699A14F984FDEEF85696CCB" ma:contentTypeVersion="11" ma:contentTypeDescription="Crée un document." ma:contentTypeScope="" ma:versionID="98d442b6b25049a5c9726b7f2137053a">
  <xsd:schema xmlns:xsd="http://www.w3.org/2001/XMLSchema" xmlns:xs="http://www.w3.org/2001/XMLSchema" xmlns:p="http://schemas.microsoft.com/office/2006/metadata/properties" xmlns:ns2="94470ba2-c8b3-44f4-bc64-5d25572f0806" xmlns:ns3="02f1e5b9-5890-427c-8176-61de1a01452f" targetNamespace="http://schemas.microsoft.com/office/2006/metadata/properties" ma:root="true" ma:fieldsID="ce6a61e83bae081dddecccbb0b111c69" ns2:_="" ns3:_="">
    <xsd:import namespace="94470ba2-c8b3-44f4-bc64-5d25572f0806"/>
    <xsd:import namespace="02f1e5b9-5890-427c-8176-61de1a0145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470ba2-c8b3-44f4-bc64-5d25572f08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6a6921df-5d92-4109-b9f5-6d3a183f7d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f1e5b9-5890-427c-8176-61de1a01452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a0e44f2-cd7f-4514-a00c-b71720280c1f}" ma:internalName="TaxCatchAll" ma:showField="CatchAllData" ma:web="02f1e5b9-5890-427c-8176-61de1a0145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2f1e5b9-5890-427c-8176-61de1a01452f" xsi:nil="true"/>
    <lcf76f155ced4ddcb4097134ff3c332f xmlns="94470ba2-c8b3-44f4-bc64-5d25572f080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064D950-005C-4C04-9E2C-2784A5FBBD8D}"/>
</file>

<file path=customXml/itemProps2.xml><?xml version="1.0" encoding="utf-8"?>
<ds:datastoreItem xmlns:ds="http://schemas.openxmlformats.org/officeDocument/2006/customXml" ds:itemID="{ABB49119-1B5D-4D92-B0D8-10815744CB8B}"/>
</file>

<file path=customXml/itemProps3.xml><?xml version="1.0" encoding="utf-8"?>
<ds:datastoreItem xmlns:ds="http://schemas.openxmlformats.org/officeDocument/2006/customXml" ds:itemID="{481A763D-71CF-411C-BD41-88B6D0FF8EC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1884</Words>
  <Application>Microsoft Office PowerPoint</Application>
  <PresentationFormat>Grand écran</PresentationFormat>
  <Paragraphs>329</Paragraphs>
  <Slides>26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Söhne</vt:lpstr>
      <vt:lpstr>Thème Office</vt:lpstr>
      <vt:lpstr>Les transmissions radio de la «Société Internationale de Sauvetage du Léman»</vt:lpstr>
      <vt:lpstr>But du cours</vt:lpstr>
      <vt:lpstr>Le réseau analogique</vt:lpstr>
      <vt:lpstr>Le réseau numérique DMR</vt:lpstr>
      <vt:lpstr>Le principe du relais radio</vt:lpstr>
      <vt:lpstr>Les 3 relais du réseau numérique de la SISL</vt:lpstr>
      <vt:lpstr>Avantage du réseau numérique</vt:lpstr>
      <vt:lpstr>Désignation des postes par un code couleur</vt:lpstr>
      <vt:lpstr>Numérotation par section</vt:lpstr>
      <vt:lpstr>Géolocalisation</vt:lpstr>
      <vt:lpstr>Géolocalisation</vt:lpstr>
      <vt:lpstr>Géolocalisation</vt:lpstr>
      <vt:lpstr>Langage radio</vt:lpstr>
      <vt:lpstr>Langage radio</vt:lpstr>
      <vt:lpstr>Langage radio</vt:lpstr>
      <vt:lpstr>Langage radio</vt:lpstr>
      <vt:lpstr>Pratique radio</vt:lpstr>
      <vt:lpstr>Pratique radio</vt:lpstr>
      <vt:lpstr>Pratique radio</vt:lpstr>
      <vt:lpstr>Pratique radio</vt:lpstr>
      <vt:lpstr>Cause de panne</vt:lpstr>
      <vt:lpstr>Procédure radio SISL</vt:lpstr>
      <vt:lpstr>Service de vigie</vt:lpstr>
      <vt:lpstr>Mode d’emploi des postes</vt:lpstr>
      <vt:lpstr>Documentation</vt:lpstr>
      <vt:lpstr>Les transmissions radio de la  «Société Internationale de Sauvetage du Léman»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transmissions radio de la Société Internationale de Sauvetage du Léman</dc:title>
  <dc:creator>Jean-Claude Savary</dc:creator>
  <cp:lastModifiedBy>Jean-Claude Savary</cp:lastModifiedBy>
  <cp:revision>45</cp:revision>
  <cp:lastPrinted>2023-05-04T19:46:08Z</cp:lastPrinted>
  <dcterms:created xsi:type="dcterms:W3CDTF">2023-04-11T14:13:33Z</dcterms:created>
  <dcterms:modified xsi:type="dcterms:W3CDTF">2023-05-13T16:54:18Z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0x0101003AE2BC55C699A14F984FDEEF85696CCB</vt:lpwstr>
  </property>
  <property fmtid="{D5CDD505-2E9C-101B-9397-08002B2CF9AE}" pid="3" name="xd_ProgID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